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89" r:id="rId2"/>
    <p:sldId id="354" r:id="rId3"/>
    <p:sldId id="319" r:id="rId4"/>
    <p:sldId id="494" r:id="rId5"/>
    <p:sldId id="483" r:id="rId6"/>
    <p:sldId id="412" r:id="rId7"/>
    <p:sldId id="355" r:id="rId8"/>
    <p:sldId id="492" r:id="rId9"/>
    <p:sldId id="411" r:id="rId10"/>
    <p:sldId id="495" r:id="rId11"/>
    <p:sldId id="497" r:id="rId12"/>
    <p:sldId id="496" r:id="rId13"/>
    <p:sldId id="499" r:id="rId14"/>
    <p:sldId id="498" r:id="rId15"/>
    <p:sldId id="500" r:id="rId16"/>
    <p:sldId id="501" r:id="rId17"/>
    <p:sldId id="502" r:id="rId18"/>
    <p:sldId id="484" r:id="rId19"/>
    <p:sldId id="493" r:id="rId20"/>
    <p:sldId id="491" r:id="rId21"/>
    <p:sldId id="504" r:id="rId22"/>
    <p:sldId id="505" r:id="rId23"/>
    <p:sldId id="506" r:id="rId24"/>
    <p:sldId id="507" r:id="rId25"/>
    <p:sldId id="508" r:id="rId26"/>
    <p:sldId id="509" r:id="rId27"/>
    <p:sldId id="456" r:id="rId28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1EF00E-4459-84E0-02E2-6D3FEC9DE8F1}" name="María Jesús Luengo" initials="MJL" userId="S::mariajesus.luengo@camara.es::683bed2d-7f2d-4580-97ab-72350db87d1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Casanueva" initials="PC" lastIdx="1" clrIdx="0">
    <p:extLst>
      <p:ext uri="{19B8F6BF-5375-455C-9EA6-DF929625EA0E}">
        <p15:presenceInfo xmlns:p15="http://schemas.microsoft.com/office/powerpoint/2012/main" userId="S-1-5-21-2942794300-2742149125-3713192829-1109" providerId="AD"/>
      </p:ext>
    </p:extLst>
  </p:cmAuthor>
  <p:cmAuthor id="2" name="María Jesús Luengo" initials="MJL" lastIdx="4" clrIdx="1">
    <p:extLst>
      <p:ext uri="{19B8F6BF-5375-455C-9EA6-DF929625EA0E}">
        <p15:presenceInfo xmlns:p15="http://schemas.microsoft.com/office/powerpoint/2012/main" userId="S::mariajesus.luengo@camara.es::683bed2d-7f2d-4580-97ab-72350db87d1f" providerId="AD"/>
      </p:ext>
    </p:extLst>
  </p:cmAuthor>
  <p:cmAuthor id="3" name="David Ramirez" initials="DR" lastIdx="6" clrIdx="2">
    <p:extLst>
      <p:ext uri="{19B8F6BF-5375-455C-9EA6-DF929625EA0E}">
        <p15:presenceInfo xmlns:p15="http://schemas.microsoft.com/office/powerpoint/2012/main" userId="S-1-5-21-746137067-1035525444-725345543-7780" providerId="AD"/>
      </p:ext>
    </p:extLst>
  </p:cmAuthor>
  <p:cmAuthor id="4" name="Raúl RM. Mínguez Fuentes" initials="RRMF" lastIdx="2" clrIdx="3">
    <p:extLst>
      <p:ext uri="{19B8F6BF-5375-455C-9EA6-DF929625EA0E}">
        <p15:presenceInfo xmlns:p15="http://schemas.microsoft.com/office/powerpoint/2012/main" userId="S-1-5-21-746137067-1035525444-725345543-14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7E7"/>
    <a:srgbClr val="6EC3D4"/>
    <a:srgbClr val="E11F1D"/>
    <a:srgbClr val="FFE699"/>
    <a:srgbClr val="FF9F9F"/>
    <a:srgbClr val="C5E0B4"/>
    <a:srgbClr val="F8CBAD"/>
    <a:srgbClr val="C80136"/>
    <a:srgbClr val="2626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44" autoAdjust="0"/>
    <p:restoredTop sz="96374" autoAdjust="0"/>
  </p:normalViewPr>
  <p:slideViewPr>
    <p:cSldViewPr snapToGrid="0">
      <p:cViewPr varScale="1">
        <p:scale>
          <a:sx n="82" d="100"/>
          <a:sy n="82" d="100"/>
        </p:scale>
        <p:origin x="1032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6.1204107156986168E-2"/>
          <c:y val="0.15842280099968137"/>
          <c:w val="0.90794501950996731"/>
          <c:h val="0.56666544278715947"/>
        </c:manualLayout>
      </c:layout>
      <c:lineChart>
        <c:grouping val="standard"/>
        <c:varyColors val="0"/>
        <c:ser>
          <c:idx val="2"/>
          <c:order val="0"/>
          <c:tx>
            <c:strRef>
              <c:f>'E5.I14.1.'!$E$1</c:f>
              <c:strCache>
                <c:ptCount val="1"/>
                <c:pt idx="0">
                  <c:v>Tasa de desempleo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'E5.I14.1.'!$B$2:$B$147</c:f>
              <c:strCache>
                <c:ptCount val="146"/>
                <c:pt idx="0">
                  <c:v>2009/July</c:v>
                </c:pt>
                <c:pt idx="1">
                  <c:v>2009/August</c:v>
                </c:pt>
                <c:pt idx="2">
                  <c:v>2009/September</c:v>
                </c:pt>
                <c:pt idx="3">
                  <c:v>2009/October</c:v>
                </c:pt>
                <c:pt idx="4">
                  <c:v>2009/November</c:v>
                </c:pt>
                <c:pt idx="5">
                  <c:v>2009/December</c:v>
                </c:pt>
                <c:pt idx="6">
                  <c:v>2010/January</c:v>
                </c:pt>
                <c:pt idx="7">
                  <c:v>2010/February</c:v>
                </c:pt>
                <c:pt idx="8">
                  <c:v>2010/March</c:v>
                </c:pt>
                <c:pt idx="9">
                  <c:v>2010/April</c:v>
                </c:pt>
                <c:pt idx="10">
                  <c:v>2010/May</c:v>
                </c:pt>
                <c:pt idx="11">
                  <c:v>2010/June</c:v>
                </c:pt>
                <c:pt idx="12">
                  <c:v>2010/July</c:v>
                </c:pt>
                <c:pt idx="13">
                  <c:v>2010/August</c:v>
                </c:pt>
                <c:pt idx="14">
                  <c:v>2010/September</c:v>
                </c:pt>
                <c:pt idx="15">
                  <c:v>2010/October</c:v>
                </c:pt>
                <c:pt idx="16">
                  <c:v>2010/November</c:v>
                </c:pt>
                <c:pt idx="17">
                  <c:v>2010/December</c:v>
                </c:pt>
                <c:pt idx="18">
                  <c:v>2011/January</c:v>
                </c:pt>
                <c:pt idx="19">
                  <c:v>2011/February</c:v>
                </c:pt>
                <c:pt idx="20">
                  <c:v>2011/March</c:v>
                </c:pt>
                <c:pt idx="21">
                  <c:v>2011/April</c:v>
                </c:pt>
                <c:pt idx="22">
                  <c:v>2011/May</c:v>
                </c:pt>
                <c:pt idx="23">
                  <c:v>2011/June</c:v>
                </c:pt>
                <c:pt idx="24">
                  <c:v>2011/July</c:v>
                </c:pt>
                <c:pt idx="25">
                  <c:v>2011/August</c:v>
                </c:pt>
                <c:pt idx="26">
                  <c:v>2011/September</c:v>
                </c:pt>
                <c:pt idx="27">
                  <c:v>2011/October</c:v>
                </c:pt>
                <c:pt idx="28">
                  <c:v>2011/November</c:v>
                </c:pt>
                <c:pt idx="29">
                  <c:v>2011/December</c:v>
                </c:pt>
                <c:pt idx="30">
                  <c:v>2012/January</c:v>
                </c:pt>
                <c:pt idx="31">
                  <c:v>2012/February</c:v>
                </c:pt>
                <c:pt idx="32">
                  <c:v>2012/March</c:v>
                </c:pt>
                <c:pt idx="33">
                  <c:v>2012/April</c:v>
                </c:pt>
                <c:pt idx="34">
                  <c:v>2012/May</c:v>
                </c:pt>
                <c:pt idx="35">
                  <c:v>2012/June</c:v>
                </c:pt>
                <c:pt idx="36">
                  <c:v>2012/July</c:v>
                </c:pt>
                <c:pt idx="37">
                  <c:v>2012/August</c:v>
                </c:pt>
                <c:pt idx="38">
                  <c:v>2012/September</c:v>
                </c:pt>
                <c:pt idx="39">
                  <c:v>2012/October</c:v>
                </c:pt>
                <c:pt idx="40">
                  <c:v>2012/November</c:v>
                </c:pt>
                <c:pt idx="41">
                  <c:v>2012/December</c:v>
                </c:pt>
                <c:pt idx="42">
                  <c:v>2013/January</c:v>
                </c:pt>
                <c:pt idx="43">
                  <c:v>2013/February</c:v>
                </c:pt>
                <c:pt idx="44">
                  <c:v>2013/March</c:v>
                </c:pt>
                <c:pt idx="45">
                  <c:v>2013/April</c:v>
                </c:pt>
                <c:pt idx="46">
                  <c:v>2013/May</c:v>
                </c:pt>
                <c:pt idx="47">
                  <c:v>2013/June</c:v>
                </c:pt>
                <c:pt idx="48">
                  <c:v>2013/July</c:v>
                </c:pt>
                <c:pt idx="49">
                  <c:v>2013/August</c:v>
                </c:pt>
                <c:pt idx="50">
                  <c:v>2013/September</c:v>
                </c:pt>
                <c:pt idx="51">
                  <c:v>2013/October</c:v>
                </c:pt>
                <c:pt idx="52">
                  <c:v>2013/November</c:v>
                </c:pt>
                <c:pt idx="53">
                  <c:v>2013/December</c:v>
                </c:pt>
                <c:pt idx="54">
                  <c:v>2014/January</c:v>
                </c:pt>
                <c:pt idx="55">
                  <c:v>2014/February</c:v>
                </c:pt>
                <c:pt idx="56">
                  <c:v>2014/March</c:v>
                </c:pt>
                <c:pt idx="57">
                  <c:v>2014/April</c:v>
                </c:pt>
                <c:pt idx="58">
                  <c:v>2014/May</c:v>
                </c:pt>
                <c:pt idx="59">
                  <c:v>2014/June</c:v>
                </c:pt>
                <c:pt idx="60">
                  <c:v>2014/July</c:v>
                </c:pt>
                <c:pt idx="61">
                  <c:v>2014/August</c:v>
                </c:pt>
                <c:pt idx="62">
                  <c:v>2014/September</c:v>
                </c:pt>
                <c:pt idx="63">
                  <c:v>2014/October</c:v>
                </c:pt>
                <c:pt idx="64">
                  <c:v>2014/November</c:v>
                </c:pt>
                <c:pt idx="65">
                  <c:v>2014/December</c:v>
                </c:pt>
                <c:pt idx="66">
                  <c:v>2015/January</c:v>
                </c:pt>
                <c:pt idx="67">
                  <c:v>2015/February</c:v>
                </c:pt>
                <c:pt idx="68">
                  <c:v>2015/March</c:v>
                </c:pt>
                <c:pt idx="69">
                  <c:v>2015/April</c:v>
                </c:pt>
                <c:pt idx="70">
                  <c:v>2015/May</c:v>
                </c:pt>
                <c:pt idx="71">
                  <c:v>2015/June</c:v>
                </c:pt>
                <c:pt idx="72">
                  <c:v>2015/July</c:v>
                </c:pt>
                <c:pt idx="73">
                  <c:v>2015/August</c:v>
                </c:pt>
                <c:pt idx="74">
                  <c:v>2015/September</c:v>
                </c:pt>
                <c:pt idx="75">
                  <c:v>2015/October</c:v>
                </c:pt>
                <c:pt idx="76">
                  <c:v>2015/November</c:v>
                </c:pt>
                <c:pt idx="77">
                  <c:v>2015/December</c:v>
                </c:pt>
                <c:pt idx="78">
                  <c:v>2016/January</c:v>
                </c:pt>
                <c:pt idx="79">
                  <c:v>2016/February</c:v>
                </c:pt>
                <c:pt idx="80">
                  <c:v>2016/March</c:v>
                </c:pt>
                <c:pt idx="81">
                  <c:v>2016/April</c:v>
                </c:pt>
                <c:pt idx="82">
                  <c:v>2016/May</c:v>
                </c:pt>
                <c:pt idx="83">
                  <c:v>2016/June</c:v>
                </c:pt>
                <c:pt idx="84">
                  <c:v>2016/July</c:v>
                </c:pt>
                <c:pt idx="85">
                  <c:v>2016/August</c:v>
                </c:pt>
                <c:pt idx="86">
                  <c:v>2016/September</c:v>
                </c:pt>
                <c:pt idx="87">
                  <c:v>2016/October</c:v>
                </c:pt>
                <c:pt idx="88">
                  <c:v>2016/November</c:v>
                </c:pt>
                <c:pt idx="89">
                  <c:v>2016/December</c:v>
                </c:pt>
                <c:pt idx="90">
                  <c:v>2017/January</c:v>
                </c:pt>
                <c:pt idx="91">
                  <c:v>2017/February</c:v>
                </c:pt>
                <c:pt idx="92">
                  <c:v>2017/March</c:v>
                </c:pt>
                <c:pt idx="93">
                  <c:v>2017/April</c:v>
                </c:pt>
                <c:pt idx="94">
                  <c:v>2017/May</c:v>
                </c:pt>
                <c:pt idx="95">
                  <c:v>2017/June</c:v>
                </c:pt>
                <c:pt idx="96">
                  <c:v>2017/July</c:v>
                </c:pt>
                <c:pt idx="97">
                  <c:v>2017/August</c:v>
                </c:pt>
                <c:pt idx="98">
                  <c:v>2017/September</c:v>
                </c:pt>
                <c:pt idx="99">
                  <c:v>2017/October</c:v>
                </c:pt>
                <c:pt idx="100">
                  <c:v>2017/November</c:v>
                </c:pt>
                <c:pt idx="101">
                  <c:v>2017/December</c:v>
                </c:pt>
                <c:pt idx="102">
                  <c:v>2018/January</c:v>
                </c:pt>
                <c:pt idx="103">
                  <c:v>2018/February</c:v>
                </c:pt>
                <c:pt idx="104">
                  <c:v>2018/March</c:v>
                </c:pt>
                <c:pt idx="105">
                  <c:v>2018/April</c:v>
                </c:pt>
                <c:pt idx="106">
                  <c:v>2018/May</c:v>
                </c:pt>
                <c:pt idx="107">
                  <c:v>2018/June</c:v>
                </c:pt>
                <c:pt idx="108">
                  <c:v>2018/July</c:v>
                </c:pt>
                <c:pt idx="109">
                  <c:v>2018/August</c:v>
                </c:pt>
                <c:pt idx="110">
                  <c:v>2018/September</c:v>
                </c:pt>
                <c:pt idx="111">
                  <c:v>2018/October</c:v>
                </c:pt>
                <c:pt idx="112">
                  <c:v>2018/November</c:v>
                </c:pt>
                <c:pt idx="113">
                  <c:v>2018/December</c:v>
                </c:pt>
                <c:pt idx="114">
                  <c:v>2019/January</c:v>
                </c:pt>
                <c:pt idx="115">
                  <c:v>2019/February</c:v>
                </c:pt>
                <c:pt idx="116">
                  <c:v>2019/March</c:v>
                </c:pt>
                <c:pt idx="117">
                  <c:v>2019/April</c:v>
                </c:pt>
                <c:pt idx="118">
                  <c:v>2019/May</c:v>
                </c:pt>
                <c:pt idx="119">
                  <c:v>2019/June</c:v>
                </c:pt>
                <c:pt idx="120">
                  <c:v>2019/July</c:v>
                </c:pt>
                <c:pt idx="121">
                  <c:v>2019/August</c:v>
                </c:pt>
                <c:pt idx="122">
                  <c:v>2019/September</c:v>
                </c:pt>
                <c:pt idx="123">
                  <c:v>2019/October</c:v>
                </c:pt>
                <c:pt idx="124">
                  <c:v>2019/November</c:v>
                </c:pt>
                <c:pt idx="125">
                  <c:v>2019/December</c:v>
                </c:pt>
                <c:pt idx="126">
                  <c:v>2020/January</c:v>
                </c:pt>
                <c:pt idx="127">
                  <c:v>2020/February</c:v>
                </c:pt>
                <c:pt idx="128">
                  <c:v>2020/March</c:v>
                </c:pt>
                <c:pt idx="129">
                  <c:v>2020/April</c:v>
                </c:pt>
                <c:pt idx="130">
                  <c:v>2020/May</c:v>
                </c:pt>
                <c:pt idx="131">
                  <c:v>2020/June</c:v>
                </c:pt>
                <c:pt idx="132">
                  <c:v>2020/July</c:v>
                </c:pt>
                <c:pt idx="133">
                  <c:v>2020/August</c:v>
                </c:pt>
                <c:pt idx="134">
                  <c:v>2020/September</c:v>
                </c:pt>
                <c:pt idx="135">
                  <c:v>2020/October</c:v>
                </c:pt>
                <c:pt idx="136">
                  <c:v>2020/November</c:v>
                </c:pt>
                <c:pt idx="137">
                  <c:v>2020/December</c:v>
                </c:pt>
                <c:pt idx="138">
                  <c:v>2021/January</c:v>
                </c:pt>
                <c:pt idx="139">
                  <c:v>2021/February</c:v>
                </c:pt>
                <c:pt idx="140">
                  <c:v>2021/March</c:v>
                </c:pt>
                <c:pt idx="141">
                  <c:v>2021/April</c:v>
                </c:pt>
                <c:pt idx="142">
                  <c:v>2021/May</c:v>
                </c:pt>
                <c:pt idx="143">
                  <c:v>2021/June</c:v>
                </c:pt>
                <c:pt idx="144">
                  <c:v>2021/July</c:v>
                </c:pt>
                <c:pt idx="145">
                  <c:v>2021/August</c:v>
                </c:pt>
              </c:strCache>
            </c:strRef>
          </c:cat>
          <c:val>
            <c:numRef>
              <c:f>'E5.I14.1.'!$E$2:$E$147</c:f>
              <c:numCache>
                <c:formatCode>0.0000</c:formatCode>
                <c:ptCount val="146"/>
                <c:pt idx="0">
                  <c:v>12.007448789571695</c:v>
                </c:pt>
                <c:pt idx="1">
                  <c:v>12.350093109869647</c:v>
                </c:pt>
                <c:pt idx="2">
                  <c:v>13.07635009310987</c:v>
                </c:pt>
                <c:pt idx="3">
                  <c:v>13.343173431734318</c:v>
                </c:pt>
                <c:pt idx="4">
                  <c:v>13.732472324723247</c:v>
                </c:pt>
                <c:pt idx="5">
                  <c:v>13.92619926199262</c:v>
                </c:pt>
                <c:pt idx="6">
                  <c:v>15.756487025948104</c:v>
                </c:pt>
                <c:pt idx="7">
                  <c:v>15.738522954091817</c:v>
                </c:pt>
                <c:pt idx="8">
                  <c:v>15.676646706586826</c:v>
                </c:pt>
                <c:pt idx="9">
                  <c:v>15.226190476190476</c:v>
                </c:pt>
                <c:pt idx="10">
                  <c:v>14.680555555555555</c:v>
                </c:pt>
                <c:pt idx="11">
                  <c:v>14.041666666666666</c:v>
                </c:pt>
                <c:pt idx="12">
                  <c:v>13.860834990059642</c:v>
                </c:pt>
                <c:pt idx="13">
                  <c:v>14.3558648111332</c:v>
                </c:pt>
                <c:pt idx="14">
                  <c:v>14.801192842942346</c:v>
                </c:pt>
                <c:pt idx="15">
                  <c:v>14.810176125244618</c:v>
                </c:pt>
                <c:pt idx="16">
                  <c:v>15.313111545988258</c:v>
                </c:pt>
                <c:pt idx="17">
                  <c:v>15.436399217221135</c:v>
                </c:pt>
                <c:pt idx="18">
                  <c:v>16.3359375</c:v>
                </c:pt>
                <c:pt idx="19">
                  <c:v>16.421875</c:v>
                </c:pt>
                <c:pt idx="20">
                  <c:v>16.572265625</c:v>
                </c:pt>
                <c:pt idx="21">
                  <c:v>16.465208747514911</c:v>
                </c:pt>
                <c:pt idx="22">
                  <c:v>15.990059642147118</c:v>
                </c:pt>
                <c:pt idx="23">
                  <c:v>15.276341948310138</c:v>
                </c:pt>
                <c:pt idx="24">
                  <c:v>15.659663865546218</c:v>
                </c:pt>
                <c:pt idx="25">
                  <c:v>16.233193277310924</c:v>
                </c:pt>
                <c:pt idx="26">
                  <c:v>16.888655462184875</c:v>
                </c:pt>
                <c:pt idx="27">
                  <c:v>17.104294478527606</c:v>
                </c:pt>
                <c:pt idx="28">
                  <c:v>17.652351738241308</c:v>
                </c:pt>
                <c:pt idx="29">
                  <c:v>17.529652351738243</c:v>
                </c:pt>
                <c:pt idx="30">
                  <c:v>18.312252964426879</c:v>
                </c:pt>
                <c:pt idx="31">
                  <c:v>18.42490118577075</c:v>
                </c:pt>
                <c:pt idx="32">
                  <c:v>18.49802371541502</c:v>
                </c:pt>
                <c:pt idx="33">
                  <c:v>19.888655462184875</c:v>
                </c:pt>
                <c:pt idx="34">
                  <c:v>19.462184873949578</c:v>
                </c:pt>
                <c:pt idx="35">
                  <c:v>18.6281512605042</c:v>
                </c:pt>
                <c:pt idx="36">
                  <c:v>17.624254473161034</c:v>
                </c:pt>
                <c:pt idx="37">
                  <c:v>17.544731610337973</c:v>
                </c:pt>
                <c:pt idx="38">
                  <c:v>17.584493041749504</c:v>
                </c:pt>
                <c:pt idx="39">
                  <c:v>17.666666666666668</c:v>
                </c:pt>
                <c:pt idx="40">
                  <c:v>18.163742690058481</c:v>
                </c:pt>
                <c:pt idx="41">
                  <c:v>18.107212475633528</c:v>
                </c:pt>
                <c:pt idx="42">
                  <c:v>18.754789272030653</c:v>
                </c:pt>
                <c:pt idx="43">
                  <c:v>18.940613026819925</c:v>
                </c:pt>
                <c:pt idx="44">
                  <c:v>18.727969348659006</c:v>
                </c:pt>
                <c:pt idx="45">
                  <c:v>18.401129943502823</c:v>
                </c:pt>
                <c:pt idx="46">
                  <c:v>17.958568738229754</c:v>
                </c:pt>
                <c:pt idx="47">
                  <c:v>17.143126177024481</c:v>
                </c:pt>
                <c:pt idx="48">
                  <c:v>17.271653543307085</c:v>
                </c:pt>
                <c:pt idx="49">
                  <c:v>17.021653543307085</c:v>
                </c:pt>
                <c:pt idx="50">
                  <c:v>17.080708661417322</c:v>
                </c:pt>
                <c:pt idx="51">
                  <c:v>17.269902912621358</c:v>
                </c:pt>
                <c:pt idx="52">
                  <c:v>17.392233009708736</c:v>
                </c:pt>
                <c:pt idx="53">
                  <c:v>17.174757281553397</c:v>
                </c:pt>
                <c:pt idx="54">
                  <c:v>17.672348484848484</c:v>
                </c:pt>
                <c:pt idx="55">
                  <c:v>17.484848484848484</c:v>
                </c:pt>
                <c:pt idx="56">
                  <c:v>17.054924242424242</c:v>
                </c:pt>
                <c:pt idx="57">
                  <c:v>16.430451127819548</c:v>
                </c:pt>
                <c:pt idx="58">
                  <c:v>15.75</c:v>
                </c:pt>
                <c:pt idx="59">
                  <c:v>15.078947368421053</c:v>
                </c:pt>
                <c:pt idx="60">
                  <c:v>15.03082851637765</c:v>
                </c:pt>
                <c:pt idx="61">
                  <c:v>14.863198458574182</c:v>
                </c:pt>
                <c:pt idx="62">
                  <c:v>15.046242774566474</c:v>
                </c:pt>
                <c:pt idx="63">
                  <c:v>14.922787193973635</c:v>
                </c:pt>
                <c:pt idx="64">
                  <c:v>14.868173258003766</c:v>
                </c:pt>
                <c:pt idx="65">
                  <c:v>15.150659133709981</c:v>
                </c:pt>
                <c:pt idx="66">
                  <c:v>14.436960276338514</c:v>
                </c:pt>
                <c:pt idx="67">
                  <c:v>14.352331606217616</c:v>
                </c:pt>
                <c:pt idx="68">
                  <c:v>13.970639032815198</c:v>
                </c:pt>
                <c:pt idx="69">
                  <c:v>13.557093425605537</c:v>
                </c:pt>
                <c:pt idx="70">
                  <c:v>13.058823529411764</c:v>
                </c:pt>
                <c:pt idx="71">
                  <c:v>12.503460207612457</c:v>
                </c:pt>
                <c:pt idx="72">
                  <c:v>13.065420560747663</c:v>
                </c:pt>
                <c:pt idx="73">
                  <c:v>13.097196261682242</c:v>
                </c:pt>
                <c:pt idx="74">
                  <c:v>13.009345794392523</c:v>
                </c:pt>
                <c:pt idx="75">
                  <c:v>13.072088724584104</c:v>
                </c:pt>
                <c:pt idx="76">
                  <c:v>13.330868761552681</c:v>
                </c:pt>
                <c:pt idx="77">
                  <c:v>13.439926062846581</c:v>
                </c:pt>
                <c:pt idx="78">
                  <c:v>14.190654205607476</c:v>
                </c:pt>
                <c:pt idx="79">
                  <c:v>14.209345794392524</c:v>
                </c:pt>
                <c:pt idx="80">
                  <c:v>13.930841121495327</c:v>
                </c:pt>
                <c:pt idx="81">
                  <c:v>13.732075471698113</c:v>
                </c:pt>
                <c:pt idx="82">
                  <c:v>13.050943396226415</c:v>
                </c:pt>
                <c:pt idx="83">
                  <c:v>12.222641509433963</c:v>
                </c:pt>
                <c:pt idx="84">
                  <c:v>11.267272727272728</c:v>
                </c:pt>
                <c:pt idx="85">
                  <c:v>11.289090909090909</c:v>
                </c:pt>
                <c:pt idx="86">
                  <c:v>11.16</c:v>
                </c:pt>
                <c:pt idx="87">
                  <c:v>11.578066914498141</c:v>
                </c:pt>
                <c:pt idx="88">
                  <c:v>12.074349442379182</c:v>
                </c:pt>
                <c:pt idx="89">
                  <c:v>11.914498141263941</c:v>
                </c:pt>
                <c:pt idx="90">
                  <c:v>12</c:v>
                </c:pt>
                <c:pt idx="91">
                  <c:v>12.001779359430605</c:v>
                </c:pt>
                <c:pt idx="92">
                  <c:v>11.846975088967971</c:v>
                </c:pt>
                <c:pt idx="93">
                  <c:v>10.865874363327674</c:v>
                </c:pt>
                <c:pt idx="94">
                  <c:v>10.407470288624788</c:v>
                </c:pt>
                <c:pt idx="95">
                  <c:v>9.9473684210526319</c:v>
                </c:pt>
                <c:pt idx="96">
                  <c:v>10.243816254416961</c:v>
                </c:pt>
                <c:pt idx="97">
                  <c:v>10.330388692579506</c:v>
                </c:pt>
                <c:pt idx="98">
                  <c:v>10.250883392226148</c:v>
                </c:pt>
                <c:pt idx="99">
                  <c:v>11.43907156673114</c:v>
                </c:pt>
                <c:pt idx="100">
                  <c:v>11.864603481624759</c:v>
                </c:pt>
                <c:pt idx="101">
                  <c:v>11.595744680851064</c:v>
                </c:pt>
                <c:pt idx="102">
                  <c:v>12.381889763779528</c:v>
                </c:pt>
                <c:pt idx="103">
                  <c:v>12.403543307086615</c:v>
                </c:pt>
                <c:pt idx="104">
                  <c:v>12.200787401574804</c:v>
                </c:pt>
                <c:pt idx="105">
                  <c:v>10.769094138543517</c:v>
                </c:pt>
                <c:pt idx="106">
                  <c:v>10.380106571936057</c:v>
                </c:pt>
                <c:pt idx="107">
                  <c:v>9.8063943161634111</c:v>
                </c:pt>
                <c:pt idx="108">
                  <c:v>10.29182156133829</c:v>
                </c:pt>
                <c:pt idx="109">
                  <c:v>10.366171003717472</c:v>
                </c:pt>
                <c:pt idx="110">
                  <c:v>10.358736059479554</c:v>
                </c:pt>
                <c:pt idx="111">
                  <c:v>11.059171597633137</c:v>
                </c:pt>
                <c:pt idx="112">
                  <c:v>11.094674556213018</c:v>
                </c:pt>
                <c:pt idx="113">
                  <c:v>10.733727810650887</c:v>
                </c:pt>
                <c:pt idx="114">
                  <c:v>11.602385685884691</c:v>
                </c:pt>
                <c:pt idx="115">
                  <c:v>11.41948310139165</c:v>
                </c:pt>
                <c:pt idx="116">
                  <c:v>11.168986083499005</c:v>
                </c:pt>
                <c:pt idx="117">
                  <c:v>9.9313543599257876</c:v>
                </c:pt>
                <c:pt idx="118">
                  <c:v>9.5807050092764374</c:v>
                </c:pt>
                <c:pt idx="119">
                  <c:v>9.2838589981447122</c:v>
                </c:pt>
                <c:pt idx="120">
                  <c:v>9.3554327808471456</c:v>
                </c:pt>
                <c:pt idx="121">
                  <c:v>9.5782688766114177</c:v>
                </c:pt>
                <c:pt idx="122">
                  <c:v>9.4069981583793734</c:v>
                </c:pt>
                <c:pt idx="123">
                  <c:v>9.8055555555555554</c:v>
                </c:pt>
                <c:pt idx="124">
                  <c:v>10.050000000000001</c:v>
                </c:pt>
                <c:pt idx="125">
                  <c:v>9.9462962962962962</c:v>
                </c:pt>
                <c:pt idx="126">
                  <c:v>10.545112781954888</c:v>
                </c:pt>
                <c:pt idx="127">
                  <c:v>10.407894736842104</c:v>
                </c:pt>
                <c:pt idx="128">
                  <c:v>10.921052631578947</c:v>
                </c:pt>
                <c:pt idx="129">
                  <c:v>12.833984375</c:v>
                </c:pt>
                <c:pt idx="130">
                  <c:v>13.072265625</c:v>
                </c:pt>
                <c:pt idx="131">
                  <c:v>13.03515625</c:v>
                </c:pt>
                <c:pt idx="132">
                  <c:v>12.38671875</c:v>
                </c:pt>
                <c:pt idx="133">
                  <c:v>12.51171875</c:v>
                </c:pt>
                <c:pt idx="134">
                  <c:v>12.361328125</c:v>
                </c:pt>
                <c:pt idx="135">
                  <c:v>12.502958579881657</c:v>
                </c:pt>
                <c:pt idx="136">
                  <c:v>12.828402366863905</c:v>
                </c:pt>
                <c:pt idx="137">
                  <c:v>12.637080867850099</c:v>
                </c:pt>
                <c:pt idx="138">
                  <c:v>12.263461538461538</c:v>
                </c:pt>
                <c:pt idx="139">
                  <c:v>12.159615384615385</c:v>
                </c:pt>
                <c:pt idx="140">
                  <c:v>11.794230769230769</c:v>
                </c:pt>
                <c:pt idx="141">
                  <c:v>11.368</c:v>
                </c:pt>
                <c:pt idx="142">
                  <c:v>10.904</c:v>
                </c:pt>
                <c:pt idx="143">
                  <c:v>10.356</c:v>
                </c:pt>
                <c:pt idx="144">
                  <c:v>10.507399577167019</c:v>
                </c:pt>
                <c:pt idx="145">
                  <c:v>10.361522198731501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CF-4FD5-9242-6ED55E1E9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7651360"/>
        <c:axId val="377651688"/>
      </c:lineChart>
      <c:catAx>
        <c:axId val="37765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7651688"/>
        <c:crosses val="autoZero"/>
        <c:auto val="1"/>
        <c:lblAlgn val="ctr"/>
        <c:lblOffset val="100"/>
        <c:noMultiLvlLbl val="0"/>
      </c:catAx>
      <c:valAx>
        <c:axId val="377651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765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s-ES" sz="2000">
                <a:solidFill>
                  <a:srgbClr val="0070C0"/>
                </a:solidFill>
              </a:rPr>
              <a:t>Evolución de la población del Casco Histórico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6.9072553027877528E-2"/>
          <c:y val="0.13038422015108259"/>
          <c:w val="0.90509718804411554"/>
          <c:h val="0.6621005544983728"/>
        </c:manualLayout>
      </c:layout>
      <c:lineChart>
        <c:grouping val="standard"/>
        <c:varyColors val="0"/>
        <c:ser>
          <c:idx val="0"/>
          <c:order val="0"/>
          <c:tx>
            <c:strRef>
              <c:f>'E5.I.13.3'!$B$4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4575647320017221E-3"/>
                  <c:y val="-3.2504635749724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D8A-4F4A-860F-FA8599C92DFF}"/>
                </c:ext>
              </c:extLst>
            </c:dLbl>
            <c:dLbl>
              <c:idx val="1"/>
              <c:layout>
                <c:manualLayout>
                  <c:x val="-3.9462439710984084E-17"/>
                  <c:y val="-2.8441556281008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8A-4F4A-860F-FA8599C92DFF}"/>
                </c:ext>
              </c:extLst>
            </c:dLbl>
            <c:dLbl>
              <c:idx val="2"/>
              <c:layout>
                <c:manualLayout>
                  <c:x val="-2.1525215773339928E-3"/>
                  <c:y val="-3.2504635749724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8A-4F4A-860F-FA8599C92DFF}"/>
                </c:ext>
              </c:extLst>
            </c:dLbl>
            <c:dLbl>
              <c:idx val="3"/>
              <c:layout>
                <c:manualLayout>
                  <c:x val="0"/>
                  <c:y val="-2.8441556281008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8A-4F4A-860F-FA8599C92DFF}"/>
                </c:ext>
              </c:extLst>
            </c:dLbl>
            <c:dLbl>
              <c:idx val="4"/>
              <c:layout>
                <c:manualLayout>
                  <c:x val="-6.457564732001742E-3"/>
                  <c:y val="-2.8441556281009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8A-4F4A-860F-FA8599C92DFF}"/>
                </c:ext>
              </c:extLst>
            </c:dLbl>
            <c:dLbl>
              <c:idx val="5"/>
              <c:layout>
                <c:manualLayout>
                  <c:x val="-8.6100863093356555E-3"/>
                  <c:y val="-5.6883112562017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8A-4F4A-860F-FA8599C92DFF}"/>
                </c:ext>
              </c:extLst>
            </c:dLbl>
            <c:dLbl>
              <c:idx val="6"/>
              <c:layout>
                <c:manualLayout>
                  <c:x val="-4.3050431546679856E-3"/>
                  <c:y val="-5.6883112562017953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8A-4F4A-860F-FA8599C92DF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'E5.I.13.3'!$A$5:$A$11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'E5.I.13.3'!$B$5:$B$11</c:f>
              <c:numCache>
                <c:formatCode>General</c:formatCode>
                <c:ptCount val="7"/>
                <c:pt idx="0">
                  <c:v>6049</c:v>
                </c:pt>
                <c:pt idx="1">
                  <c:v>5947</c:v>
                </c:pt>
                <c:pt idx="2">
                  <c:v>5959</c:v>
                </c:pt>
                <c:pt idx="3">
                  <c:v>6000</c:v>
                </c:pt>
                <c:pt idx="4">
                  <c:v>5946</c:v>
                </c:pt>
                <c:pt idx="5">
                  <c:v>6030</c:v>
                </c:pt>
                <c:pt idx="6">
                  <c:v>6152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05-4BC7-A6ED-3DC989B9E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7732704"/>
        <c:axId val="487729096"/>
      </c:lineChart>
      <c:catAx>
        <c:axId val="48773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87729096"/>
        <c:crosses val="autoZero"/>
        <c:auto val="1"/>
        <c:lblAlgn val="ctr"/>
        <c:lblOffset val="100"/>
        <c:noMultiLvlLbl val="0"/>
      </c:catAx>
      <c:valAx>
        <c:axId val="487729096"/>
        <c:scaling>
          <c:orientation val="minMax"/>
          <c:min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8773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>
                <a:solidFill>
                  <a:srgbClr val="0070C0"/>
                </a:solidFill>
              </a:rPr>
              <a:t>Precios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alquiler</a:t>
            </a:r>
            <a:r>
              <a:rPr lang="en-US" sz="1800" b="1" dirty="0">
                <a:solidFill>
                  <a:srgbClr val="0070C0"/>
                </a:solidFill>
              </a:rPr>
              <a:t>(€)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Hoja1!$B$32</c:f>
              <c:strCache>
                <c:ptCount val="1"/>
                <c:pt idx="0">
                  <c:v>Adverage price (€)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Hoja1!$A$33:$A$57</c:f>
              <c:strCache>
                <c:ptCount val="25"/>
                <c:pt idx="0">
                  <c:v>November 2018</c:v>
                </c:pt>
                <c:pt idx="1">
                  <c:v>May 2019</c:v>
                </c:pt>
                <c:pt idx="2">
                  <c:v>June 2019</c:v>
                </c:pt>
                <c:pt idx="3">
                  <c:v>July 2019</c:v>
                </c:pt>
                <c:pt idx="4">
                  <c:v>August 2019</c:v>
                </c:pt>
                <c:pt idx="5">
                  <c:v>September 2019</c:v>
                </c:pt>
                <c:pt idx="6">
                  <c:v>October 2019</c:v>
                </c:pt>
                <c:pt idx="7">
                  <c:v>November 2019</c:v>
                </c:pt>
                <c:pt idx="8">
                  <c:v>December 2019</c:v>
                </c:pt>
                <c:pt idx="9">
                  <c:v>January 2020</c:v>
                </c:pt>
                <c:pt idx="10">
                  <c:v>Febreary 2020</c:v>
                </c:pt>
                <c:pt idx="11">
                  <c:v>March 2020</c:v>
                </c:pt>
                <c:pt idx="12">
                  <c:v>April 2020</c:v>
                </c:pt>
                <c:pt idx="13">
                  <c:v>May 2020</c:v>
                </c:pt>
                <c:pt idx="14">
                  <c:v>June 2020</c:v>
                </c:pt>
                <c:pt idx="15">
                  <c:v>July 2020</c:v>
                </c:pt>
                <c:pt idx="16">
                  <c:v>August 2020</c:v>
                </c:pt>
                <c:pt idx="17">
                  <c:v>September 2020</c:v>
                </c:pt>
                <c:pt idx="18">
                  <c:v>October 2020</c:v>
                </c:pt>
                <c:pt idx="19">
                  <c:v>January 2021</c:v>
                </c:pt>
                <c:pt idx="20">
                  <c:v>February 201</c:v>
                </c:pt>
                <c:pt idx="21">
                  <c:v>May 2021</c:v>
                </c:pt>
                <c:pt idx="22">
                  <c:v> June 2021</c:v>
                </c:pt>
                <c:pt idx="23">
                  <c:v>July 2021</c:v>
                </c:pt>
                <c:pt idx="24">
                  <c:v>August 2021</c:v>
                </c:pt>
              </c:strCache>
            </c:strRef>
          </c:cat>
          <c:val>
            <c:numRef>
              <c:f>Hoja1!$B$33:$B$57</c:f>
              <c:numCache>
                <c:formatCode>General</c:formatCode>
                <c:ptCount val="25"/>
                <c:pt idx="0">
                  <c:v>425.9</c:v>
                </c:pt>
                <c:pt idx="1">
                  <c:v>435.6</c:v>
                </c:pt>
                <c:pt idx="2">
                  <c:v>440.5</c:v>
                </c:pt>
                <c:pt idx="3">
                  <c:v>443.4</c:v>
                </c:pt>
                <c:pt idx="4">
                  <c:v>439</c:v>
                </c:pt>
                <c:pt idx="5">
                  <c:v>443.9</c:v>
                </c:pt>
                <c:pt idx="6">
                  <c:v>444</c:v>
                </c:pt>
                <c:pt idx="7">
                  <c:v>443.3</c:v>
                </c:pt>
                <c:pt idx="8">
                  <c:v>444.1</c:v>
                </c:pt>
                <c:pt idx="9">
                  <c:v>437.2</c:v>
                </c:pt>
                <c:pt idx="10">
                  <c:v>451.9</c:v>
                </c:pt>
                <c:pt idx="11">
                  <c:v>460.6</c:v>
                </c:pt>
                <c:pt idx="12">
                  <c:v>459.1</c:v>
                </c:pt>
                <c:pt idx="13">
                  <c:v>458.7</c:v>
                </c:pt>
                <c:pt idx="14">
                  <c:v>462.9</c:v>
                </c:pt>
                <c:pt idx="15">
                  <c:v>468.1</c:v>
                </c:pt>
                <c:pt idx="16">
                  <c:v>465.5</c:v>
                </c:pt>
                <c:pt idx="17">
                  <c:v>471.2</c:v>
                </c:pt>
                <c:pt idx="18">
                  <c:v>470.4</c:v>
                </c:pt>
                <c:pt idx="19">
                  <c:v>442.4</c:v>
                </c:pt>
                <c:pt idx="20">
                  <c:v>446.4</c:v>
                </c:pt>
                <c:pt idx="21">
                  <c:v>458.9</c:v>
                </c:pt>
                <c:pt idx="22">
                  <c:v>464.7</c:v>
                </c:pt>
                <c:pt idx="23">
                  <c:v>473.2</c:v>
                </c:pt>
                <c:pt idx="24">
                  <c:v>474.2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5F-4B92-B9ED-AAED579D8D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3332424"/>
        <c:axId val="543330128"/>
      </c:barChart>
      <c:catAx>
        <c:axId val="543332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43330128"/>
        <c:crosses val="autoZero"/>
        <c:auto val="1"/>
        <c:lblAlgn val="ctr"/>
        <c:lblOffset val="100"/>
        <c:noMultiLvlLbl val="0"/>
      </c:catAx>
      <c:valAx>
        <c:axId val="54333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43332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s-ES" sz="1800" b="1" dirty="0">
                <a:solidFill>
                  <a:srgbClr val="0070C0"/>
                </a:solidFill>
              </a:rPr>
              <a:t>Precio medio de compra (€/m2)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Hoja1!$A$65:$A$73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Hoja1!$B$65:$B$73</c:f>
              <c:numCache>
                <c:formatCode>General</c:formatCode>
                <c:ptCount val="9"/>
                <c:pt idx="0">
                  <c:v>1724.1</c:v>
                </c:pt>
                <c:pt idx="1">
                  <c:v>1625.5</c:v>
                </c:pt>
                <c:pt idx="2">
                  <c:v>1556.9</c:v>
                </c:pt>
                <c:pt idx="3">
                  <c:v>1493.5</c:v>
                </c:pt>
                <c:pt idx="4">
                  <c:v>1467.5</c:v>
                </c:pt>
                <c:pt idx="5">
                  <c:v>1459.8</c:v>
                </c:pt>
                <c:pt idx="6">
                  <c:v>1522.7</c:v>
                </c:pt>
                <c:pt idx="7">
                  <c:v>1626.6</c:v>
                </c:pt>
                <c:pt idx="8">
                  <c:v>1678.6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AB-4EF1-8739-190341B61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2551920"/>
        <c:axId val="382550280"/>
      </c:lineChart>
      <c:catAx>
        <c:axId val="38255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82550280"/>
        <c:crosses val="autoZero"/>
        <c:auto val="1"/>
        <c:lblAlgn val="ctr"/>
        <c:lblOffset val="100"/>
        <c:noMultiLvlLbl val="0"/>
      </c:catAx>
      <c:valAx>
        <c:axId val="382550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8255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3626545147101768E-2"/>
          <c:y val="8.5222360951590068E-2"/>
          <c:w val="0.77909131313971436"/>
          <c:h val="0.78470324095961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'Surveys - Residents'!$L$15</c:f>
              <c:strCache>
                <c:ptCount val="1"/>
                <c:pt idx="0">
                  <c:v>Muy mal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solidFill>
                <a:schemeClr val="accent1">
                  <a:alpha val="56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Residents'!$M$15:$N$15</c:f>
              <c:numCache>
                <c:formatCode>0.0</c:formatCode>
                <c:ptCount val="2"/>
                <c:pt idx="0">
                  <c:v>26.4</c:v>
                </c:pt>
                <c:pt idx="1">
                  <c:v>38.4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4B-4E88-BF7D-EB758DAAD5F3}"/>
            </c:ext>
          </c:extLst>
        </c:ser>
        <c:ser>
          <c:idx val="1"/>
          <c:order val="1"/>
          <c:tx>
            <c:strRef>
              <c:f>'Surveys - Residents'!$L$16</c:f>
              <c:strCache>
                <c:ptCount val="1"/>
                <c:pt idx="0">
                  <c:v>Regular</c:v>
                </c:pt>
              </c:strCache>
            </c:strRef>
          </c:tx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4B-4E88-BF7D-EB758DAAD5F3}"/>
                </c:ext>
              </c:extLst>
            </c:dLbl>
            <c:spPr>
              <a:solidFill>
                <a:schemeClr val="accent2">
                  <a:alpha val="52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Residents'!$M$16:$N$16</c:f>
              <c:numCache>
                <c:formatCode>0.0</c:formatCode>
                <c:ptCount val="2"/>
                <c:pt idx="0">
                  <c:v>12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4B-4E88-BF7D-EB758DAAD5F3}"/>
            </c:ext>
          </c:extLst>
        </c:ser>
        <c:ser>
          <c:idx val="2"/>
          <c:order val="2"/>
          <c:tx>
            <c:strRef>
              <c:f>'Surveys - Residents'!$L$17</c:f>
              <c:strCache>
                <c:ptCount val="1"/>
                <c:pt idx="0">
                  <c:v>Muy bien</c:v>
                </c:pt>
              </c:strCache>
            </c:strRef>
          </c:tx>
          <c:invertIfNegative val="0"/>
          <c:dLbls>
            <c:spPr>
              <a:solidFill>
                <a:schemeClr val="bg2">
                  <a:lumMod val="75000"/>
                  <a:alpha val="78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Residents'!$M$17:$N$17</c:f>
              <c:numCache>
                <c:formatCode>0.0</c:formatCode>
                <c:ptCount val="2"/>
                <c:pt idx="0">
                  <c:v>61.2</c:v>
                </c:pt>
                <c:pt idx="1">
                  <c:v>72.8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4B-4E88-BF7D-EB758DAAD5F3}"/>
            </c:ext>
          </c:extLst>
        </c:ser>
        <c:ser>
          <c:idx val="3"/>
          <c:order val="3"/>
          <c:tx>
            <c:strRef>
              <c:f>'Surveys - Residents'!$L$18</c:f>
              <c:strCache>
                <c:ptCount val="1"/>
                <c:pt idx="0">
                  <c:v>No contesta</c:v>
                </c:pt>
              </c:strCache>
            </c:strRef>
          </c:tx>
          <c:invertIfNegative val="0"/>
          <c:dLbls>
            <c:spPr>
              <a:solidFill>
                <a:srgbClr val="FFC000">
                  <a:alpha val="70000"/>
                </a:srgb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Residents'!$M$18:$N$18</c:f>
              <c:numCache>
                <c:formatCode>0.0</c:formatCode>
                <c:ptCount val="2"/>
                <c:pt idx="0">
                  <c:v>0.4</c:v>
                </c:pt>
                <c:pt idx="1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4B-4E88-BF7D-EB758DAAD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996032"/>
        <c:axId val="168014208"/>
      </c:barChart>
      <c:catAx>
        <c:axId val="167996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70C0"/>
                </a:solidFill>
              </a:defRPr>
            </a:pPr>
            <a:endParaRPr lang="es-ES"/>
          </a:p>
        </c:txPr>
        <c:crossAx val="168014208"/>
        <c:crosses val="autoZero"/>
        <c:auto val="1"/>
        <c:lblAlgn val="ctr"/>
        <c:lblOffset val="100"/>
        <c:noMultiLvlLbl val="0"/>
      </c:catAx>
      <c:valAx>
        <c:axId val="168014208"/>
        <c:scaling>
          <c:orientation val="minMax"/>
          <c:max val="10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6799603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3626562193746045E-2"/>
          <c:y val="7.4736569415772058E-2"/>
          <c:w val="0.77909131313971436"/>
          <c:h val="0.78470324095961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'Surveys - Residents'!$L$15</c:f>
              <c:strCache>
                <c:ptCount val="1"/>
                <c:pt idx="0">
                  <c:v>Muy mal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solidFill>
                <a:schemeClr val="accent1">
                  <a:alpha val="56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Residents'!$M$15:$N$15</c:f>
              <c:numCache>
                <c:formatCode>0.0</c:formatCode>
                <c:ptCount val="2"/>
                <c:pt idx="0">
                  <c:v>40.4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E2-4CF1-8D0E-CB5084A8C0B1}"/>
            </c:ext>
          </c:extLst>
        </c:ser>
        <c:ser>
          <c:idx val="1"/>
          <c:order val="1"/>
          <c:tx>
            <c:strRef>
              <c:f>'Surveys - Residents'!$L$16</c:f>
              <c:strCache>
                <c:ptCount val="1"/>
                <c:pt idx="0">
                  <c:v>Regular</c:v>
                </c:pt>
              </c:strCache>
            </c:strRef>
          </c:tx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E2-4CF1-8D0E-CB5084A8C0B1}"/>
                </c:ext>
              </c:extLst>
            </c:dLbl>
            <c:spPr>
              <a:solidFill>
                <a:schemeClr val="accent2">
                  <a:alpha val="52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Residents'!$M$16:$N$16</c:f>
              <c:numCache>
                <c:formatCode>0.0</c:formatCode>
                <c:ptCount val="2"/>
                <c:pt idx="0">
                  <c:v>19.600000000000001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E2-4CF1-8D0E-CB5084A8C0B1}"/>
            </c:ext>
          </c:extLst>
        </c:ser>
        <c:ser>
          <c:idx val="2"/>
          <c:order val="2"/>
          <c:tx>
            <c:strRef>
              <c:f>'Surveys - Residents'!$L$17</c:f>
              <c:strCache>
                <c:ptCount val="1"/>
                <c:pt idx="0">
                  <c:v>Muy bien</c:v>
                </c:pt>
              </c:strCache>
            </c:strRef>
          </c:tx>
          <c:invertIfNegative val="0"/>
          <c:dLbls>
            <c:spPr>
              <a:solidFill>
                <a:schemeClr val="bg2">
                  <a:lumMod val="75000"/>
                  <a:alpha val="78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Residents'!$M$17:$N$17</c:f>
              <c:numCache>
                <c:formatCode>0.0</c:formatCode>
                <c:ptCount val="2"/>
                <c:pt idx="0">
                  <c:v>39.6</c:v>
                </c:pt>
                <c:pt idx="1">
                  <c:v>68.8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E2-4CF1-8D0E-CB5084A8C0B1}"/>
            </c:ext>
          </c:extLst>
        </c:ser>
        <c:ser>
          <c:idx val="3"/>
          <c:order val="3"/>
          <c:tx>
            <c:strRef>
              <c:f>'Surveys - Residents'!$L$18</c:f>
              <c:strCache>
                <c:ptCount val="1"/>
                <c:pt idx="0">
                  <c:v>N/C</c:v>
                </c:pt>
              </c:strCache>
            </c:strRef>
          </c:tx>
          <c:invertIfNegative val="0"/>
          <c:dLbls>
            <c:spPr>
              <a:solidFill>
                <a:srgbClr val="FFC000">
                  <a:alpha val="70000"/>
                </a:srgb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Residents'!$M$18:$N$18</c:f>
              <c:numCache>
                <c:formatCode>0.0</c:formatCode>
                <c:ptCount val="2"/>
                <c:pt idx="0">
                  <c:v>0.4</c:v>
                </c:pt>
                <c:pt idx="1">
                  <c:v>17.2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E2-4CF1-8D0E-CB5084A8C0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626304"/>
        <c:axId val="218824704"/>
      </c:barChart>
      <c:catAx>
        <c:axId val="218626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70C0"/>
                </a:solidFill>
              </a:defRPr>
            </a:pPr>
            <a:endParaRPr lang="es-ES"/>
          </a:p>
        </c:txPr>
        <c:crossAx val="218824704"/>
        <c:crosses val="autoZero"/>
        <c:auto val="1"/>
        <c:lblAlgn val="ctr"/>
        <c:lblOffset val="100"/>
        <c:noMultiLvlLbl val="0"/>
      </c:catAx>
      <c:valAx>
        <c:axId val="218824704"/>
        <c:scaling>
          <c:orientation val="minMax"/>
          <c:max val="10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862630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918406709519315"/>
          <c:y val="0.13251554198572613"/>
          <c:w val="0.73353377301436029"/>
          <c:h val="0.740438672619732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'Surveys - Residents'!$L$15</c:f>
              <c:strCache>
                <c:ptCount val="1"/>
                <c:pt idx="0">
                  <c:v>Muy mal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solidFill>
                <a:schemeClr val="accent1">
                  <a:alpha val="56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Residents'!$M$15:$N$15</c:f>
              <c:numCache>
                <c:formatCode>0.0</c:formatCode>
                <c:ptCount val="2"/>
                <c:pt idx="0">
                  <c:v>14.4</c:v>
                </c:pt>
                <c:pt idx="1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E1-4518-AE0D-FD0E03EB10FE}"/>
            </c:ext>
          </c:extLst>
        </c:ser>
        <c:ser>
          <c:idx val="1"/>
          <c:order val="1"/>
          <c:tx>
            <c:strRef>
              <c:f>'Surveys - Residents'!$L$16</c:f>
              <c:strCache>
                <c:ptCount val="1"/>
                <c:pt idx="0">
                  <c:v>Regular</c:v>
                </c:pt>
              </c:strCache>
            </c:strRef>
          </c:tx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E1-4518-AE0D-FD0E03EB10FE}"/>
                </c:ext>
              </c:extLst>
            </c:dLbl>
            <c:spPr>
              <a:solidFill>
                <a:schemeClr val="accent2">
                  <a:alpha val="52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Residents'!$M$16:$N$16</c:f>
              <c:numCache>
                <c:formatCode>0.0</c:formatCode>
                <c:ptCount val="2"/>
                <c:pt idx="0">
                  <c:v>19.600000000000001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E1-4518-AE0D-FD0E03EB10FE}"/>
            </c:ext>
          </c:extLst>
        </c:ser>
        <c:ser>
          <c:idx val="2"/>
          <c:order val="2"/>
          <c:tx>
            <c:strRef>
              <c:f>'Surveys - Residents'!$L$17</c:f>
              <c:strCache>
                <c:ptCount val="1"/>
                <c:pt idx="0">
                  <c:v>Muy bien</c:v>
                </c:pt>
              </c:strCache>
            </c:strRef>
          </c:tx>
          <c:invertIfNegative val="0"/>
          <c:dLbls>
            <c:spPr>
              <a:solidFill>
                <a:schemeClr val="bg2">
                  <a:lumMod val="75000"/>
                  <a:alpha val="78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Residents'!$M$17:$N$17</c:f>
              <c:numCache>
                <c:formatCode>0.0</c:formatCode>
                <c:ptCount val="2"/>
                <c:pt idx="0">
                  <c:v>66</c:v>
                </c:pt>
                <c:pt idx="1">
                  <c:v>99.2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E1-4518-AE0D-FD0E03EB10FE}"/>
            </c:ext>
          </c:extLst>
        </c:ser>
        <c:ser>
          <c:idx val="3"/>
          <c:order val="3"/>
          <c:tx>
            <c:strRef>
              <c:f>'Surveys - Residents'!$L$18</c:f>
              <c:strCache>
                <c:ptCount val="1"/>
                <c:pt idx="0">
                  <c:v>N/C</c:v>
                </c:pt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E1-4518-AE0D-FD0E03EB10FE}"/>
                </c:ext>
              </c:extLst>
            </c:dLbl>
            <c:spPr>
              <a:solidFill>
                <a:srgbClr val="FFC000">
                  <a:alpha val="70000"/>
                </a:srgb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Residents'!$M$18:$N$18</c:f>
              <c:numCache>
                <c:formatCode>0.0</c:formatCode>
                <c:ptCount val="2"/>
                <c:pt idx="0">
                  <c:v>0</c:v>
                </c:pt>
                <c:pt idx="1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E1-4518-AE0D-FD0E03EB1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567232"/>
        <c:axId val="217568768"/>
      </c:barChart>
      <c:catAx>
        <c:axId val="217567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70C0"/>
                </a:solidFill>
              </a:defRPr>
            </a:pPr>
            <a:endParaRPr lang="es-ES"/>
          </a:p>
        </c:txPr>
        <c:crossAx val="217568768"/>
        <c:crosses val="autoZero"/>
        <c:auto val="1"/>
        <c:lblAlgn val="ctr"/>
        <c:lblOffset val="100"/>
        <c:noMultiLvlLbl val="0"/>
      </c:catAx>
      <c:valAx>
        <c:axId val="217568768"/>
        <c:scaling>
          <c:orientation val="minMax"/>
          <c:max val="10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756723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3626534144959473E-2"/>
          <c:y val="0.13251557175444151"/>
          <c:w val="0.76934588250701441"/>
          <c:h val="0.73945101332600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'Surveys - Residents'!$L$15</c:f>
              <c:strCache>
                <c:ptCount val="1"/>
                <c:pt idx="0">
                  <c:v>Muy mal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Residents'!$M$15:$N$15</c:f>
              <c:numCache>
                <c:formatCode>0.0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9C-48CA-A1C8-F2EF5FFDD1C0}"/>
            </c:ext>
          </c:extLst>
        </c:ser>
        <c:ser>
          <c:idx val="1"/>
          <c:order val="1"/>
          <c:tx>
            <c:strRef>
              <c:f>'Surveys - Residents'!$L$16</c:f>
              <c:strCache>
                <c:ptCount val="1"/>
                <c:pt idx="0">
                  <c:v>Regular</c:v>
                </c:pt>
              </c:strCache>
            </c:strRef>
          </c:tx>
          <c:invertIfNegative val="0"/>
          <c:dLbls>
            <c:spPr>
              <a:solidFill>
                <a:schemeClr val="accent2">
                  <a:alpha val="52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Residents'!$M$16:$N$16</c:f>
              <c:numCache>
                <c:formatCode>_-* #,##0.0\ _€_-;\-* #,##0.0\ _€_-;_-* "-"??\ _€_-;_-@_-</c:formatCode>
                <c:ptCount val="2"/>
                <c:pt idx="0" formatCode="0.0">
                  <c:v>16</c:v>
                </c:pt>
                <c:pt idx="1">
                  <c:v>2.807017543859649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9C-48CA-A1C8-F2EF5FFDD1C0}"/>
            </c:ext>
          </c:extLst>
        </c:ser>
        <c:ser>
          <c:idx val="2"/>
          <c:order val="2"/>
          <c:tx>
            <c:strRef>
              <c:f>'Surveys - Residents'!$L$17</c:f>
              <c:strCache>
                <c:ptCount val="1"/>
                <c:pt idx="0">
                  <c:v>Muy bien</c:v>
                </c:pt>
              </c:strCache>
            </c:strRef>
          </c:tx>
          <c:invertIfNegative val="0"/>
          <c:dLbls>
            <c:spPr>
              <a:solidFill>
                <a:schemeClr val="bg2">
                  <a:lumMod val="75000"/>
                  <a:alpha val="78000"/>
                </a:schemeClr>
              </a:solidFill>
            </c:spPr>
            <c:txPr>
              <a:bodyPr/>
              <a:lstStyle/>
              <a:p>
                <a:pPr>
                  <a:defRPr sz="1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Residents'!$M$17:$N$17</c:f>
              <c:numCache>
                <c:formatCode>_-* #,##0.0\ _€_-;\-* #,##0.0\ _€_-;_-* "-"??\ _€_-;_-@_-</c:formatCode>
                <c:ptCount val="2"/>
                <c:pt idx="0" formatCode="0.0">
                  <c:v>84</c:v>
                </c:pt>
                <c:pt idx="1">
                  <c:v>96.491228070175438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9C-48CA-A1C8-F2EF5FFDD1C0}"/>
            </c:ext>
          </c:extLst>
        </c:ser>
        <c:ser>
          <c:idx val="3"/>
          <c:order val="3"/>
          <c:tx>
            <c:strRef>
              <c:f>'Surveys - Residents'!$L$18</c:f>
              <c:strCache>
                <c:ptCount val="1"/>
                <c:pt idx="0">
                  <c:v>N/C</c:v>
                </c:pt>
              </c:strCache>
            </c:strRef>
          </c:tx>
          <c:invertIfNegative val="0"/>
          <c:cat>
            <c:strRef>
              <c:f>'Surveys - Residents'!$M$14:$N$14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Residents'!$M$18:$N$18</c:f>
              <c:numCache>
                <c:formatCode>_-* #,##0.0\ _€_-;\-* #,##0.0\ _€_-;_-* "-"??\ _€_-;_-@_-</c:formatCode>
                <c:ptCount val="2"/>
                <c:pt idx="0" formatCode="0.0">
                  <c:v>0</c:v>
                </c:pt>
                <c:pt idx="1">
                  <c:v>0.70175438596491224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9C-48CA-A1C8-F2EF5FFDD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004992"/>
        <c:axId val="219005312"/>
      </c:barChart>
      <c:catAx>
        <c:axId val="210004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70C0"/>
                </a:solidFill>
              </a:defRPr>
            </a:pPr>
            <a:endParaRPr lang="es-ES"/>
          </a:p>
        </c:txPr>
        <c:crossAx val="219005312"/>
        <c:crosses val="autoZero"/>
        <c:auto val="1"/>
        <c:lblAlgn val="ctr"/>
        <c:lblOffset val="100"/>
        <c:noMultiLvlLbl val="0"/>
      </c:catAx>
      <c:valAx>
        <c:axId val="219005312"/>
        <c:scaling>
          <c:orientation val="minMax"/>
          <c:max val="10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000499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'Surveys - Residents'!$R$4</c:f>
              <c:strCache>
                <c:ptCount val="1"/>
                <c:pt idx="0">
                  <c:v>Muy mala</c:v>
                </c:pt>
              </c:strCache>
            </c:strRef>
          </c:tx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E7-4974-9AAF-A383DBAB7B03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'Surveys - Residents'!$S$3:$T$3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Residents'!$S$4:$T$4</c:f>
              <c:numCache>
                <c:formatCode>General</c:formatCode>
                <c:ptCount val="2"/>
                <c:pt idx="0">
                  <c:v>17.600000000000001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E7-4974-9AAF-A383DBAB7B03}"/>
            </c:ext>
          </c:extLst>
        </c:ser>
        <c:ser>
          <c:idx val="1"/>
          <c:order val="1"/>
          <c:tx>
            <c:strRef>
              <c:f>'Surveys - Residents'!$R$5</c:f>
              <c:strCache>
                <c:ptCount val="1"/>
                <c:pt idx="0">
                  <c:v>Regular</c:v>
                </c:pt>
              </c:strCache>
            </c:strRef>
          </c:tx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E7-4974-9AAF-A383DBAB7B03}"/>
                </c:ext>
              </c:extLst>
            </c:dLbl>
            <c:spPr>
              <a:solidFill>
                <a:schemeClr val="accent4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'Surveys - Residents'!$S$3:$T$3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Residents'!$S$5:$T$5</c:f>
              <c:numCache>
                <c:formatCode>General</c:formatCode>
                <c:ptCount val="2"/>
                <c:pt idx="0">
                  <c:v>17.2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E7-4974-9AAF-A383DBAB7B03}"/>
            </c:ext>
          </c:extLst>
        </c:ser>
        <c:ser>
          <c:idx val="2"/>
          <c:order val="2"/>
          <c:tx>
            <c:strRef>
              <c:f>'Surveys - Residents'!$R$6</c:f>
              <c:strCache>
                <c:ptCount val="1"/>
                <c:pt idx="0">
                  <c:v>Muy buena</c:v>
                </c:pt>
              </c:strCache>
            </c:strRef>
          </c:tx>
          <c:invertIfNegative val="0"/>
          <c:dLbls>
            <c:dLbl>
              <c:idx val="1"/>
              <c:numFmt formatCode="#,##0.0" sourceLinked="0"/>
              <c:spPr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FE7-4974-9AAF-A383DBAB7B03}"/>
                </c:ext>
              </c:extLst>
            </c:dLbl>
            <c:numFmt formatCode="#,##0.0" sourceLinked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'Surveys - Residents'!$S$3:$T$3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Residents'!$S$6:$T$6</c:f>
              <c:numCache>
                <c:formatCode>General</c:formatCode>
                <c:ptCount val="2"/>
                <c:pt idx="0">
                  <c:v>64.8</c:v>
                </c:pt>
                <c:pt idx="1">
                  <c:v>89.824561403508767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E7-4974-9AAF-A383DBAB7B03}"/>
            </c:ext>
          </c:extLst>
        </c:ser>
        <c:ser>
          <c:idx val="3"/>
          <c:order val="3"/>
          <c:tx>
            <c:strRef>
              <c:f>'Surveys - Residents'!$R$7</c:f>
              <c:strCache>
                <c:ptCount val="1"/>
                <c:pt idx="0">
                  <c:v>N/C</c:v>
                </c:pt>
              </c:strCache>
            </c:strRef>
          </c:tx>
          <c:invertIfNegative val="0"/>
          <c:dLbls>
            <c:numFmt formatCode="#,##0.0" sourceLinked="0"/>
            <c:spPr>
              <a:solidFill>
                <a:srgbClr val="FAD701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'Surveys - Residents'!$S$3:$T$3</c:f>
              <c:strCache>
                <c:ptCount val="2"/>
                <c:pt idx="0">
                  <c:v>RESIDENTES</c:v>
                </c:pt>
                <c:pt idx="1">
                  <c:v>TURISTAS</c:v>
                </c:pt>
              </c:strCache>
            </c:strRef>
          </c:cat>
          <c:val>
            <c:numRef>
              <c:f>'Surveys - Residents'!$S$7:$T$7</c:f>
              <c:numCache>
                <c:formatCode>General</c:formatCode>
                <c:ptCount val="2"/>
                <c:pt idx="0">
                  <c:v>0.4</c:v>
                </c:pt>
                <c:pt idx="1">
                  <c:v>10.175438596491228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E7-4974-9AAF-A383DBAB7B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8573824"/>
        <c:axId val="218583808"/>
      </c:barChart>
      <c:catAx>
        <c:axId val="218573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70C0"/>
                </a:solidFill>
              </a:defRPr>
            </a:pPr>
            <a:endParaRPr lang="es-ES"/>
          </a:p>
        </c:txPr>
        <c:crossAx val="218583808"/>
        <c:crosses val="autoZero"/>
        <c:auto val="1"/>
        <c:lblAlgn val="ctr"/>
        <c:lblOffset val="100"/>
        <c:noMultiLvlLbl val="0"/>
      </c:catAx>
      <c:valAx>
        <c:axId val="218583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857382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CDC88A-CF17-4FB1-9B8E-933089BEA44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9CA1FBF-2975-400D-B6A0-5F04AC70CFCB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3200" dirty="0"/>
            <a:t>Total anual Concello</a:t>
          </a:r>
        </a:p>
        <a:p>
          <a:r>
            <a:rPr lang="es-ES" sz="3200" dirty="0"/>
            <a:t>35.699.880</a:t>
          </a:r>
        </a:p>
      </dgm:t>
    </dgm:pt>
    <dgm:pt modelId="{6B56B0CF-E857-4815-89FF-C7C264545270}" type="parTrans" cxnId="{360CC3CA-FCF5-4E1F-AE7A-09A755317B9D}">
      <dgm:prSet/>
      <dgm:spPr/>
      <dgm:t>
        <a:bodyPr/>
        <a:lstStyle/>
        <a:p>
          <a:endParaRPr lang="es-ES" sz="1200"/>
        </a:p>
      </dgm:t>
    </dgm:pt>
    <dgm:pt modelId="{29A9F222-ECE3-4EDD-BDEC-0A0144816CBF}" type="sibTrans" cxnId="{360CC3CA-FCF5-4E1F-AE7A-09A755317B9D}">
      <dgm:prSet/>
      <dgm:spPr/>
      <dgm:t>
        <a:bodyPr/>
        <a:lstStyle/>
        <a:p>
          <a:endParaRPr lang="es-ES" sz="1200"/>
        </a:p>
      </dgm:t>
    </dgm:pt>
    <dgm:pt modelId="{6997EE79-EBFB-4D21-B121-A78036AC21AA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400" dirty="0"/>
            <a:t>Media diaria</a:t>
          </a:r>
        </a:p>
        <a:p>
          <a:r>
            <a:rPr lang="es-ES" sz="2400" dirty="0"/>
            <a:t>97.808 Kg.</a:t>
          </a:r>
        </a:p>
      </dgm:t>
    </dgm:pt>
    <dgm:pt modelId="{7937520A-3DD2-4912-B2DE-5C97C93ED65D}" type="parTrans" cxnId="{760B1E1F-3994-4BB6-AC37-DD2482CDB3BD}">
      <dgm:prSet/>
      <dgm:spPr/>
      <dgm:t>
        <a:bodyPr/>
        <a:lstStyle/>
        <a:p>
          <a:endParaRPr lang="es-ES" sz="1200"/>
        </a:p>
      </dgm:t>
    </dgm:pt>
    <dgm:pt modelId="{C1CE3B4A-AEFE-41EF-A75F-72E22E481B45}" type="sibTrans" cxnId="{760B1E1F-3994-4BB6-AC37-DD2482CDB3BD}">
      <dgm:prSet/>
      <dgm:spPr/>
      <dgm:t>
        <a:bodyPr/>
        <a:lstStyle/>
        <a:p>
          <a:endParaRPr lang="es-ES" sz="1200"/>
        </a:p>
      </dgm:t>
    </dgm:pt>
    <dgm:pt modelId="{9040D245-3261-498F-A2E5-ADC0D3EE89D8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3200" dirty="0"/>
            <a:t>Casco histórico</a:t>
          </a:r>
        </a:p>
        <a:p>
          <a:r>
            <a:rPr lang="es-ES" sz="3200" dirty="0"/>
            <a:t>9.976,40 Kg./día</a:t>
          </a:r>
        </a:p>
      </dgm:t>
    </dgm:pt>
    <dgm:pt modelId="{0025C8B7-5198-455C-9A64-AE4FF37DB394}" type="parTrans" cxnId="{21F2D5D0-43E2-41A2-9EE0-E7F83AE67D6F}">
      <dgm:prSet/>
      <dgm:spPr/>
      <dgm:t>
        <a:bodyPr/>
        <a:lstStyle/>
        <a:p>
          <a:endParaRPr lang="es-ES" sz="1200"/>
        </a:p>
      </dgm:t>
    </dgm:pt>
    <dgm:pt modelId="{49E37E90-D5CE-4625-92D2-2F40E785D576}" type="sibTrans" cxnId="{21F2D5D0-43E2-41A2-9EE0-E7F83AE67D6F}">
      <dgm:prSet/>
      <dgm:spPr/>
      <dgm:t>
        <a:bodyPr/>
        <a:lstStyle/>
        <a:p>
          <a:endParaRPr lang="es-ES" sz="1200"/>
        </a:p>
      </dgm:t>
    </dgm:pt>
    <dgm:pt modelId="{0FFEF8A6-7BC0-44DB-8342-3D3360257D50}" type="pres">
      <dgm:prSet presAssocID="{A6CDC88A-CF17-4FB1-9B8E-933089BEA441}" presName="diagram" presStyleCnt="0">
        <dgm:presLayoutVars>
          <dgm:dir/>
          <dgm:resizeHandles val="exact"/>
        </dgm:presLayoutVars>
      </dgm:prSet>
      <dgm:spPr/>
    </dgm:pt>
    <dgm:pt modelId="{5448E61B-B16E-4B21-8272-B63BCE384EBB}" type="pres">
      <dgm:prSet presAssocID="{B9CA1FBF-2975-400D-B6A0-5F04AC70CFCB}" presName="node" presStyleLbl="node1" presStyleIdx="0" presStyleCnt="3">
        <dgm:presLayoutVars>
          <dgm:bulletEnabled val="1"/>
        </dgm:presLayoutVars>
      </dgm:prSet>
      <dgm:spPr/>
    </dgm:pt>
    <dgm:pt modelId="{D6A5D272-5D21-4C1A-9BCD-AA2B720E025B}" type="pres">
      <dgm:prSet presAssocID="{29A9F222-ECE3-4EDD-BDEC-0A0144816CBF}" presName="sibTrans" presStyleCnt="0"/>
      <dgm:spPr/>
    </dgm:pt>
    <dgm:pt modelId="{70BA32A0-2045-453D-AB7F-06AA84EC844F}" type="pres">
      <dgm:prSet presAssocID="{6997EE79-EBFB-4D21-B121-A78036AC21AA}" presName="node" presStyleLbl="node1" presStyleIdx="1" presStyleCnt="3">
        <dgm:presLayoutVars>
          <dgm:bulletEnabled val="1"/>
        </dgm:presLayoutVars>
      </dgm:prSet>
      <dgm:spPr/>
    </dgm:pt>
    <dgm:pt modelId="{65E98274-40C3-4268-9441-D00B39CC03EB}" type="pres">
      <dgm:prSet presAssocID="{C1CE3B4A-AEFE-41EF-A75F-72E22E481B45}" presName="sibTrans" presStyleCnt="0"/>
      <dgm:spPr/>
    </dgm:pt>
    <dgm:pt modelId="{D2B069E3-3EAB-42C2-9808-73780DE75417}" type="pres">
      <dgm:prSet presAssocID="{9040D245-3261-498F-A2E5-ADC0D3EE89D8}" presName="node" presStyleLbl="node1" presStyleIdx="2" presStyleCnt="3">
        <dgm:presLayoutVars>
          <dgm:bulletEnabled val="1"/>
        </dgm:presLayoutVars>
      </dgm:prSet>
      <dgm:spPr/>
    </dgm:pt>
  </dgm:ptLst>
  <dgm:cxnLst>
    <dgm:cxn modelId="{760B1E1F-3994-4BB6-AC37-DD2482CDB3BD}" srcId="{A6CDC88A-CF17-4FB1-9B8E-933089BEA441}" destId="{6997EE79-EBFB-4D21-B121-A78036AC21AA}" srcOrd="1" destOrd="0" parTransId="{7937520A-3DD2-4912-B2DE-5C97C93ED65D}" sibTransId="{C1CE3B4A-AEFE-41EF-A75F-72E22E481B45}"/>
    <dgm:cxn modelId="{F71A0B4A-976D-479E-AA84-8B3D6CE6E850}" type="presOf" srcId="{9040D245-3261-498F-A2E5-ADC0D3EE89D8}" destId="{D2B069E3-3EAB-42C2-9808-73780DE75417}" srcOrd="0" destOrd="0" presId="urn:microsoft.com/office/officeart/2005/8/layout/default"/>
    <dgm:cxn modelId="{EE65DE4E-6785-4150-97F6-5471405053ED}" type="presOf" srcId="{B9CA1FBF-2975-400D-B6A0-5F04AC70CFCB}" destId="{5448E61B-B16E-4B21-8272-B63BCE384EBB}" srcOrd="0" destOrd="0" presId="urn:microsoft.com/office/officeart/2005/8/layout/default"/>
    <dgm:cxn modelId="{5FEE01AB-62EE-464D-9322-5B2CCC65E292}" type="presOf" srcId="{A6CDC88A-CF17-4FB1-9B8E-933089BEA441}" destId="{0FFEF8A6-7BC0-44DB-8342-3D3360257D50}" srcOrd="0" destOrd="0" presId="urn:microsoft.com/office/officeart/2005/8/layout/default"/>
    <dgm:cxn modelId="{360CC3CA-FCF5-4E1F-AE7A-09A755317B9D}" srcId="{A6CDC88A-CF17-4FB1-9B8E-933089BEA441}" destId="{B9CA1FBF-2975-400D-B6A0-5F04AC70CFCB}" srcOrd="0" destOrd="0" parTransId="{6B56B0CF-E857-4815-89FF-C7C264545270}" sibTransId="{29A9F222-ECE3-4EDD-BDEC-0A0144816CBF}"/>
    <dgm:cxn modelId="{21F2D5D0-43E2-41A2-9EE0-E7F83AE67D6F}" srcId="{A6CDC88A-CF17-4FB1-9B8E-933089BEA441}" destId="{9040D245-3261-498F-A2E5-ADC0D3EE89D8}" srcOrd="2" destOrd="0" parTransId="{0025C8B7-5198-455C-9A64-AE4FF37DB394}" sibTransId="{49E37E90-D5CE-4625-92D2-2F40E785D576}"/>
    <dgm:cxn modelId="{FC59E2F1-0E54-4C40-9C0B-136AA610B2E8}" type="presOf" srcId="{6997EE79-EBFB-4D21-B121-A78036AC21AA}" destId="{70BA32A0-2045-453D-AB7F-06AA84EC844F}" srcOrd="0" destOrd="0" presId="urn:microsoft.com/office/officeart/2005/8/layout/default"/>
    <dgm:cxn modelId="{9941BFA1-459B-4E6B-9ACF-936485D1AC8D}" type="presParOf" srcId="{0FFEF8A6-7BC0-44DB-8342-3D3360257D50}" destId="{5448E61B-B16E-4B21-8272-B63BCE384EBB}" srcOrd="0" destOrd="0" presId="urn:microsoft.com/office/officeart/2005/8/layout/default"/>
    <dgm:cxn modelId="{43412646-AC13-4C80-944C-DFA8A45ECB8F}" type="presParOf" srcId="{0FFEF8A6-7BC0-44DB-8342-3D3360257D50}" destId="{D6A5D272-5D21-4C1A-9BCD-AA2B720E025B}" srcOrd="1" destOrd="0" presId="urn:microsoft.com/office/officeart/2005/8/layout/default"/>
    <dgm:cxn modelId="{2A04C970-F060-45E8-80D9-2E9EA9AF8002}" type="presParOf" srcId="{0FFEF8A6-7BC0-44DB-8342-3D3360257D50}" destId="{70BA32A0-2045-453D-AB7F-06AA84EC844F}" srcOrd="2" destOrd="0" presId="urn:microsoft.com/office/officeart/2005/8/layout/default"/>
    <dgm:cxn modelId="{BA704D39-0D2A-47E3-9FAC-CB1B0F3AB9ED}" type="presParOf" srcId="{0FFEF8A6-7BC0-44DB-8342-3D3360257D50}" destId="{65E98274-40C3-4268-9441-D00B39CC03EB}" srcOrd="3" destOrd="0" presId="urn:microsoft.com/office/officeart/2005/8/layout/default"/>
    <dgm:cxn modelId="{1BBAD540-54C6-40CF-9B90-7750F696C592}" type="presParOf" srcId="{0FFEF8A6-7BC0-44DB-8342-3D3360257D50}" destId="{D2B069E3-3EAB-42C2-9808-73780DE7541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CDC88A-CF17-4FB1-9B8E-933089BEA44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9CA1FBF-2975-400D-B6A0-5F04AC70CFCB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3200" dirty="0"/>
            <a:t>Barrido manual 3 veces/día</a:t>
          </a:r>
        </a:p>
      </dgm:t>
    </dgm:pt>
    <dgm:pt modelId="{6B56B0CF-E857-4815-89FF-C7C264545270}" type="parTrans" cxnId="{360CC3CA-FCF5-4E1F-AE7A-09A755317B9D}">
      <dgm:prSet/>
      <dgm:spPr/>
      <dgm:t>
        <a:bodyPr/>
        <a:lstStyle/>
        <a:p>
          <a:endParaRPr lang="es-ES" sz="1200"/>
        </a:p>
      </dgm:t>
    </dgm:pt>
    <dgm:pt modelId="{29A9F222-ECE3-4EDD-BDEC-0A0144816CBF}" type="sibTrans" cxnId="{360CC3CA-FCF5-4E1F-AE7A-09A755317B9D}">
      <dgm:prSet/>
      <dgm:spPr/>
      <dgm:t>
        <a:bodyPr/>
        <a:lstStyle/>
        <a:p>
          <a:endParaRPr lang="es-ES" sz="1200"/>
        </a:p>
      </dgm:t>
    </dgm:pt>
    <dgm:pt modelId="{6997EE79-EBFB-4D21-B121-A78036AC21AA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400" dirty="0"/>
            <a:t>Lavado manual</a:t>
          </a:r>
        </a:p>
        <a:p>
          <a:r>
            <a:rPr lang="es-ES" sz="2400" dirty="0"/>
            <a:t>1 vez/día</a:t>
          </a:r>
        </a:p>
      </dgm:t>
    </dgm:pt>
    <dgm:pt modelId="{7937520A-3DD2-4912-B2DE-5C97C93ED65D}" type="parTrans" cxnId="{760B1E1F-3994-4BB6-AC37-DD2482CDB3BD}">
      <dgm:prSet/>
      <dgm:spPr/>
      <dgm:t>
        <a:bodyPr/>
        <a:lstStyle/>
        <a:p>
          <a:endParaRPr lang="es-ES" sz="1200"/>
        </a:p>
      </dgm:t>
    </dgm:pt>
    <dgm:pt modelId="{C1CE3B4A-AEFE-41EF-A75F-72E22E481B45}" type="sibTrans" cxnId="{760B1E1F-3994-4BB6-AC37-DD2482CDB3BD}">
      <dgm:prSet/>
      <dgm:spPr/>
      <dgm:t>
        <a:bodyPr/>
        <a:lstStyle/>
        <a:p>
          <a:endParaRPr lang="es-ES" sz="1200"/>
        </a:p>
      </dgm:t>
    </dgm:pt>
    <dgm:pt modelId="{9040D245-3261-498F-A2E5-ADC0D3EE89D8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400" dirty="0"/>
            <a:t>Lavado mecánico</a:t>
          </a:r>
        </a:p>
        <a:p>
          <a:r>
            <a:rPr lang="es-ES" sz="2400" dirty="0"/>
            <a:t>1 vez/día</a:t>
          </a:r>
        </a:p>
      </dgm:t>
    </dgm:pt>
    <dgm:pt modelId="{0025C8B7-5198-455C-9A64-AE4FF37DB394}" type="parTrans" cxnId="{21F2D5D0-43E2-41A2-9EE0-E7F83AE67D6F}">
      <dgm:prSet/>
      <dgm:spPr/>
      <dgm:t>
        <a:bodyPr/>
        <a:lstStyle/>
        <a:p>
          <a:endParaRPr lang="es-ES" sz="1200"/>
        </a:p>
      </dgm:t>
    </dgm:pt>
    <dgm:pt modelId="{49E37E90-D5CE-4625-92D2-2F40E785D576}" type="sibTrans" cxnId="{21F2D5D0-43E2-41A2-9EE0-E7F83AE67D6F}">
      <dgm:prSet/>
      <dgm:spPr/>
      <dgm:t>
        <a:bodyPr/>
        <a:lstStyle/>
        <a:p>
          <a:endParaRPr lang="es-ES" sz="1200"/>
        </a:p>
      </dgm:t>
    </dgm:pt>
    <dgm:pt modelId="{0FFEF8A6-7BC0-44DB-8342-3D3360257D50}" type="pres">
      <dgm:prSet presAssocID="{A6CDC88A-CF17-4FB1-9B8E-933089BEA441}" presName="diagram" presStyleCnt="0">
        <dgm:presLayoutVars>
          <dgm:dir/>
          <dgm:resizeHandles val="exact"/>
        </dgm:presLayoutVars>
      </dgm:prSet>
      <dgm:spPr/>
    </dgm:pt>
    <dgm:pt modelId="{5448E61B-B16E-4B21-8272-B63BCE384EBB}" type="pres">
      <dgm:prSet presAssocID="{B9CA1FBF-2975-400D-B6A0-5F04AC70CFCB}" presName="node" presStyleLbl="node1" presStyleIdx="0" presStyleCnt="3" custLinFactNeighborX="50296" custLinFactNeighborY="3714">
        <dgm:presLayoutVars>
          <dgm:bulletEnabled val="1"/>
        </dgm:presLayoutVars>
      </dgm:prSet>
      <dgm:spPr/>
    </dgm:pt>
    <dgm:pt modelId="{D6A5D272-5D21-4C1A-9BCD-AA2B720E025B}" type="pres">
      <dgm:prSet presAssocID="{29A9F222-ECE3-4EDD-BDEC-0A0144816CBF}" presName="sibTrans" presStyleCnt="0"/>
      <dgm:spPr/>
    </dgm:pt>
    <dgm:pt modelId="{70BA32A0-2045-453D-AB7F-06AA84EC844F}" type="pres">
      <dgm:prSet presAssocID="{6997EE79-EBFB-4D21-B121-A78036AC21AA}" presName="node" presStyleLbl="node1" presStyleIdx="1" presStyleCnt="3" custLinFactY="15044" custLinFactNeighborX="-1910" custLinFactNeighborY="100000">
        <dgm:presLayoutVars>
          <dgm:bulletEnabled val="1"/>
        </dgm:presLayoutVars>
      </dgm:prSet>
      <dgm:spPr/>
    </dgm:pt>
    <dgm:pt modelId="{65E98274-40C3-4268-9441-D00B39CC03EB}" type="pres">
      <dgm:prSet presAssocID="{C1CE3B4A-AEFE-41EF-A75F-72E22E481B45}" presName="sibTrans" presStyleCnt="0"/>
      <dgm:spPr/>
    </dgm:pt>
    <dgm:pt modelId="{D2B069E3-3EAB-42C2-9808-73780DE75417}" type="pres">
      <dgm:prSet presAssocID="{9040D245-3261-498F-A2E5-ADC0D3EE89D8}" presName="node" presStyleLbl="node1" presStyleIdx="2" presStyleCnt="3" custLinFactNeighborX="-53798" custLinFactNeighborY="4206">
        <dgm:presLayoutVars>
          <dgm:bulletEnabled val="1"/>
        </dgm:presLayoutVars>
      </dgm:prSet>
      <dgm:spPr/>
    </dgm:pt>
  </dgm:ptLst>
  <dgm:cxnLst>
    <dgm:cxn modelId="{760B1E1F-3994-4BB6-AC37-DD2482CDB3BD}" srcId="{A6CDC88A-CF17-4FB1-9B8E-933089BEA441}" destId="{6997EE79-EBFB-4D21-B121-A78036AC21AA}" srcOrd="1" destOrd="0" parTransId="{7937520A-3DD2-4912-B2DE-5C97C93ED65D}" sibTransId="{C1CE3B4A-AEFE-41EF-A75F-72E22E481B45}"/>
    <dgm:cxn modelId="{F71A0B4A-976D-479E-AA84-8B3D6CE6E850}" type="presOf" srcId="{9040D245-3261-498F-A2E5-ADC0D3EE89D8}" destId="{D2B069E3-3EAB-42C2-9808-73780DE75417}" srcOrd="0" destOrd="0" presId="urn:microsoft.com/office/officeart/2005/8/layout/default"/>
    <dgm:cxn modelId="{EE65DE4E-6785-4150-97F6-5471405053ED}" type="presOf" srcId="{B9CA1FBF-2975-400D-B6A0-5F04AC70CFCB}" destId="{5448E61B-B16E-4B21-8272-B63BCE384EBB}" srcOrd="0" destOrd="0" presId="urn:microsoft.com/office/officeart/2005/8/layout/default"/>
    <dgm:cxn modelId="{5FEE01AB-62EE-464D-9322-5B2CCC65E292}" type="presOf" srcId="{A6CDC88A-CF17-4FB1-9B8E-933089BEA441}" destId="{0FFEF8A6-7BC0-44DB-8342-3D3360257D50}" srcOrd="0" destOrd="0" presId="urn:microsoft.com/office/officeart/2005/8/layout/default"/>
    <dgm:cxn modelId="{360CC3CA-FCF5-4E1F-AE7A-09A755317B9D}" srcId="{A6CDC88A-CF17-4FB1-9B8E-933089BEA441}" destId="{B9CA1FBF-2975-400D-B6A0-5F04AC70CFCB}" srcOrd="0" destOrd="0" parTransId="{6B56B0CF-E857-4815-89FF-C7C264545270}" sibTransId="{29A9F222-ECE3-4EDD-BDEC-0A0144816CBF}"/>
    <dgm:cxn modelId="{21F2D5D0-43E2-41A2-9EE0-E7F83AE67D6F}" srcId="{A6CDC88A-CF17-4FB1-9B8E-933089BEA441}" destId="{9040D245-3261-498F-A2E5-ADC0D3EE89D8}" srcOrd="2" destOrd="0" parTransId="{0025C8B7-5198-455C-9A64-AE4FF37DB394}" sibTransId="{49E37E90-D5CE-4625-92D2-2F40E785D576}"/>
    <dgm:cxn modelId="{FC59E2F1-0E54-4C40-9C0B-136AA610B2E8}" type="presOf" srcId="{6997EE79-EBFB-4D21-B121-A78036AC21AA}" destId="{70BA32A0-2045-453D-AB7F-06AA84EC844F}" srcOrd="0" destOrd="0" presId="urn:microsoft.com/office/officeart/2005/8/layout/default"/>
    <dgm:cxn modelId="{9941BFA1-459B-4E6B-9ACF-936485D1AC8D}" type="presParOf" srcId="{0FFEF8A6-7BC0-44DB-8342-3D3360257D50}" destId="{5448E61B-B16E-4B21-8272-B63BCE384EBB}" srcOrd="0" destOrd="0" presId="urn:microsoft.com/office/officeart/2005/8/layout/default"/>
    <dgm:cxn modelId="{43412646-AC13-4C80-944C-DFA8A45ECB8F}" type="presParOf" srcId="{0FFEF8A6-7BC0-44DB-8342-3D3360257D50}" destId="{D6A5D272-5D21-4C1A-9BCD-AA2B720E025B}" srcOrd="1" destOrd="0" presId="urn:microsoft.com/office/officeart/2005/8/layout/default"/>
    <dgm:cxn modelId="{2A04C970-F060-45E8-80D9-2E9EA9AF8002}" type="presParOf" srcId="{0FFEF8A6-7BC0-44DB-8342-3D3360257D50}" destId="{70BA32A0-2045-453D-AB7F-06AA84EC844F}" srcOrd="2" destOrd="0" presId="urn:microsoft.com/office/officeart/2005/8/layout/default"/>
    <dgm:cxn modelId="{BA704D39-0D2A-47E3-9FAC-CB1B0F3AB9ED}" type="presParOf" srcId="{0FFEF8A6-7BC0-44DB-8342-3D3360257D50}" destId="{65E98274-40C3-4268-9441-D00B39CC03EB}" srcOrd="3" destOrd="0" presId="urn:microsoft.com/office/officeart/2005/8/layout/default"/>
    <dgm:cxn modelId="{1BBAD540-54C6-40CF-9B90-7750F696C592}" type="presParOf" srcId="{0FFEF8A6-7BC0-44DB-8342-3D3360257D50}" destId="{D2B069E3-3EAB-42C2-9808-73780DE7541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8E61B-B16E-4B21-8272-B63BCE384EBB}">
      <dsp:nvSpPr>
        <dsp:cNvPr id="0" name=""/>
        <dsp:cNvSpPr/>
      </dsp:nvSpPr>
      <dsp:spPr>
        <a:xfrm>
          <a:off x="27335" y="787"/>
          <a:ext cx="3055833" cy="1833499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Total anual Concello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35.699.880</a:t>
          </a:r>
        </a:p>
      </dsp:txBody>
      <dsp:txXfrm>
        <a:off x="27335" y="787"/>
        <a:ext cx="3055833" cy="1833499"/>
      </dsp:txXfrm>
    </dsp:sp>
    <dsp:sp modelId="{70BA32A0-2045-453D-AB7F-06AA84EC844F}">
      <dsp:nvSpPr>
        <dsp:cNvPr id="0" name=""/>
        <dsp:cNvSpPr/>
      </dsp:nvSpPr>
      <dsp:spPr>
        <a:xfrm>
          <a:off x="3388751" y="787"/>
          <a:ext cx="3055833" cy="1833499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Media diaria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97.808 Kg.</a:t>
          </a:r>
        </a:p>
      </dsp:txBody>
      <dsp:txXfrm>
        <a:off x="3388751" y="787"/>
        <a:ext cx="3055833" cy="1833499"/>
      </dsp:txXfrm>
    </dsp:sp>
    <dsp:sp modelId="{D2B069E3-3EAB-42C2-9808-73780DE75417}">
      <dsp:nvSpPr>
        <dsp:cNvPr id="0" name=""/>
        <dsp:cNvSpPr/>
      </dsp:nvSpPr>
      <dsp:spPr>
        <a:xfrm>
          <a:off x="1708043" y="2139871"/>
          <a:ext cx="3055833" cy="1833499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Casco histórico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9.976,40 Kg./día</a:t>
          </a:r>
        </a:p>
      </dsp:txBody>
      <dsp:txXfrm>
        <a:off x="1708043" y="2139871"/>
        <a:ext cx="3055833" cy="1833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8E61B-B16E-4B21-8272-B63BCE384EBB}">
      <dsp:nvSpPr>
        <dsp:cNvPr id="0" name=""/>
        <dsp:cNvSpPr/>
      </dsp:nvSpPr>
      <dsp:spPr>
        <a:xfrm>
          <a:off x="1564296" y="68884"/>
          <a:ext cx="3055833" cy="1833499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/>
            <a:t>Barrido manual 3 veces/día</a:t>
          </a:r>
        </a:p>
      </dsp:txBody>
      <dsp:txXfrm>
        <a:off x="1564296" y="68884"/>
        <a:ext cx="3055833" cy="1833499"/>
      </dsp:txXfrm>
    </dsp:sp>
    <dsp:sp modelId="{70BA32A0-2045-453D-AB7F-06AA84EC844F}">
      <dsp:nvSpPr>
        <dsp:cNvPr id="0" name=""/>
        <dsp:cNvSpPr/>
      </dsp:nvSpPr>
      <dsp:spPr>
        <a:xfrm>
          <a:off x="3330385" y="2110119"/>
          <a:ext cx="3055833" cy="1833499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Lavado manual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1 vez/día</a:t>
          </a:r>
        </a:p>
      </dsp:txBody>
      <dsp:txXfrm>
        <a:off x="3330385" y="2110119"/>
        <a:ext cx="3055833" cy="1833499"/>
      </dsp:txXfrm>
    </dsp:sp>
    <dsp:sp modelId="{D2B069E3-3EAB-42C2-9808-73780DE75417}">
      <dsp:nvSpPr>
        <dsp:cNvPr id="0" name=""/>
        <dsp:cNvSpPr/>
      </dsp:nvSpPr>
      <dsp:spPr>
        <a:xfrm>
          <a:off x="64066" y="2140659"/>
          <a:ext cx="3055833" cy="1833499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Lavado mecánico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1 vez/día</a:t>
          </a:r>
        </a:p>
      </dsp:txBody>
      <dsp:txXfrm>
        <a:off x="64066" y="2140659"/>
        <a:ext cx="3055833" cy="1833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73EE1-0D68-4116-B9BE-C607A1CF4CD2}" type="datetimeFigureOut">
              <a:rPr lang="es-ES" smtClean="0"/>
              <a:t>09/12/2022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2ACED-580C-4C6F-80A1-C36A3BE4FC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001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6F5571-F8F3-43A1-B5E7-C6D59B8A1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F81EA7-59E1-4B1D-8A1F-C9F22BE62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B5B779-F27C-4296-BCA2-BF0F37A14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4F2355-1B36-450D-87AF-679AC877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29FA5-A798-47B7-BEE9-11BE4485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680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184F3693-5355-47EF-9443-4E3823B54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403"/>
            <a:ext cx="4114800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00E684-3741-4BC8-B380-9981073F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772" y="6472403"/>
            <a:ext cx="2743200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7D728C6-149C-49A8-ABBF-D9459B1E097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87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99590F92-B14C-43D0-9882-1D4867C134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03" y="6599337"/>
            <a:ext cx="1147072" cy="160102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A76AE1D-F493-4ACD-BF8E-0B9153894732}"/>
              </a:ext>
            </a:extLst>
          </p:cNvPr>
          <p:cNvCxnSpPr>
            <a:cxnSpLocks/>
          </p:cNvCxnSpPr>
          <p:nvPr userDrawn="1"/>
        </p:nvCxnSpPr>
        <p:spPr>
          <a:xfrm>
            <a:off x="0" y="548643"/>
            <a:ext cx="10728000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C1DD7E7D-3217-4BF5-AEBE-58D7F82E6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403"/>
            <a:ext cx="4114800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5E53846B-F6B4-4566-A71E-10B758F9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4772" y="6472403"/>
            <a:ext cx="2743200" cy="365125"/>
          </a:xfrm>
        </p:spPr>
        <p:txBody>
          <a:bodyPr anchor="b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7D728C6-149C-49A8-ABBF-D9459B1E097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997D14-FF7D-B1B3-BDDD-71955CD58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3" t="23917" r="29068" b="66215"/>
          <a:stretch/>
        </p:blipFill>
        <p:spPr bwMode="auto">
          <a:xfrm>
            <a:off x="10097162" y="0"/>
            <a:ext cx="1962419" cy="558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Turismo de Santiago presenta su nuevo logotipo | Noticias | Web Oficial de  Turismo de Santiago de Compostela y sus Alrededores">
            <a:extLst>
              <a:ext uri="{FF2B5EF4-FFF2-40B4-BE49-F238E27FC236}">
                <a16:creationId xmlns:a16="http://schemas.microsoft.com/office/drawing/2014/main" id="{61F2A968-5A7D-5A9E-59C0-3D248B1509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60" y="20472"/>
            <a:ext cx="882911" cy="599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Interreg Atlantic Area logo – Comisión Arco Atlántico">
            <a:extLst>
              <a:ext uri="{FF2B5EF4-FFF2-40B4-BE49-F238E27FC236}">
                <a16:creationId xmlns:a16="http://schemas.microsoft.com/office/drawing/2014/main" id="{39AFEAB2-1D95-2E4A-BA68-D5D98AF71E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31" y="35820"/>
            <a:ext cx="1569756" cy="522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98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C7EDB7-46B5-4A0D-8D17-D66836786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DC9006-3B97-4E9A-8EFE-93849F5D2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55475E-63AB-4891-9B89-882338B65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A7170F-A382-4154-96C8-D45CF3BF10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096ADD-393B-41DA-97EA-E83A5FA1C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728C6-149C-49A8-ABBF-D9459B1E09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74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1503A58-82EF-4328-9994-561E5AFCD884}"/>
              </a:ext>
            </a:extLst>
          </p:cNvPr>
          <p:cNvSpPr txBox="1"/>
          <p:nvPr/>
        </p:nvSpPr>
        <p:spPr>
          <a:xfrm>
            <a:off x="406975" y="6370457"/>
            <a:ext cx="5046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Mayo - 2021</a:t>
            </a:r>
          </a:p>
        </p:txBody>
      </p:sp>
      <p:sp>
        <p:nvSpPr>
          <p:cNvPr id="3" name="Google Shape;245;p41">
            <a:extLst>
              <a:ext uri="{FF2B5EF4-FFF2-40B4-BE49-F238E27FC236}">
                <a16:creationId xmlns:a16="http://schemas.microsoft.com/office/drawing/2014/main" id="{6F23616D-5C84-4C24-8885-65580ED1ABC2}"/>
              </a:ext>
            </a:extLst>
          </p:cNvPr>
          <p:cNvSpPr/>
          <p:nvPr/>
        </p:nvSpPr>
        <p:spPr>
          <a:xfrm>
            <a:off x="0" y="0"/>
            <a:ext cx="5453429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246;p41">
            <a:extLst>
              <a:ext uri="{FF2B5EF4-FFF2-40B4-BE49-F238E27FC236}">
                <a16:creationId xmlns:a16="http://schemas.microsoft.com/office/drawing/2014/main" id="{1A46CDE0-9EA4-4E1F-AC09-F5B633A689B9}"/>
              </a:ext>
            </a:extLst>
          </p:cNvPr>
          <p:cNvSpPr txBox="1">
            <a:spLocks/>
          </p:cNvSpPr>
          <p:nvPr/>
        </p:nvSpPr>
        <p:spPr>
          <a:xfrm flipH="1">
            <a:off x="6717850" y="2293067"/>
            <a:ext cx="5179506" cy="17338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Metodología de recogida, medición y análisis de indicadores de gestión de flujos turísticos dentro del Proyecto BODAH</a:t>
            </a:r>
            <a:endParaRPr lang="es-ES" sz="5400" dirty="0">
              <a:solidFill>
                <a:srgbClr val="003962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Google Shape;248;p41">
            <a:extLst>
              <a:ext uri="{FF2B5EF4-FFF2-40B4-BE49-F238E27FC236}">
                <a16:creationId xmlns:a16="http://schemas.microsoft.com/office/drawing/2014/main" id="{9E908A5B-CE3E-48F5-BA12-E438EF9010F4}"/>
              </a:ext>
            </a:extLst>
          </p:cNvPr>
          <p:cNvSpPr txBox="1">
            <a:spLocks/>
          </p:cNvSpPr>
          <p:nvPr/>
        </p:nvSpPr>
        <p:spPr>
          <a:xfrm flipH="1">
            <a:off x="7470666" y="4581976"/>
            <a:ext cx="3680536" cy="5760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r>
              <a:rPr lang="es-E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Yu Gothic Light" panose="020B0300000000000000" pitchFamily="34" charset="-128"/>
              </a:rPr>
              <a:t>PRESENTACIÓN FINAL</a:t>
            </a:r>
          </a:p>
          <a:p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Yu Gothic Light" panose="020B0300000000000000" pitchFamily="34" charset="-128"/>
              </a:rPr>
              <a:t>Diciembre 2022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99D8E25-7F05-4412-B9FD-47F531DF6FA1}"/>
              </a:ext>
            </a:extLst>
          </p:cNvPr>
          <p:cNvCxnSpPr>
            <a:cxnSpLocks/>
          </p:cNvCxnSpPr>
          <p:nvPr/>
        </p:nvCxnSpPr>
        <p:spPr>
          <a:xfrm>
            <a:off x="6711193" y="2102202"/>
            <a:ext cx="5186166" cy="0"/>
          </a:xfrm>
          <a:prstGeom prst="line">
            <a:avLst/>
          </a:prstGeom>
          <a:ln w="69850">
            <a:solidFill>
              <a:srgbClr val="6EC3D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5EEB4174-B227-3796-02EF-A4D013949745}"/>
              </a:ext>
            </a:extLst>
          </p:cNvPr>
          <p:cNvCxnSpPr>
            <a:cxnSpLocks/>
          </p:cNvCxnSpPr>
          <p:nvPr/>
        </p:nvCxnSpPr>
        <p:spPr>
          <a:xfrm>
            <a:off x="6717851" y="4234602"/>
            <a:ext cx="5186166" cy="0"/>
          </a:xfrm>
          <a:prstGeom prst="line">
            <a:avLst/>
          </a:prstGeom>
          <a:ln w="69850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35E12E96-EFAB-7BEB-2DBD-367512E5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513" y="5820985"/>
            <a:ext cx="2432304" cy="6766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EC0DE1-FE11-417C-ABAB-47B5AAB4DE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3" t="23917" r="29068" b="66215"/>
          <a:stretch/>
        </p:blipFill>
        <p:spPr bwMode="auto">
          <a:xfrm>
            <a:off x="9481913" y="108903"/>
            <a:ext cx="2748280" cy="781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Turismo de Santiago presenta su nuevo logotipo | Noticias | Web Oficial de  Turismo de Santiago de Compostela y sus Alrededores">
            <a:extLst>
              <a:ext uri="{FF2B5EF4-FFF2-40B4-BE49-F238E27FC236}">
                <a16:creationId xmlns:a16="http://schemas.microsoft.com/office/drawing/2014/main" id="{AB3FC621-41CD-8E62-D34F-96DC5FDF65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13" y="40323"/>
            <a:ext cx="1457960" cy="98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Interreg Atlantic Area logo – Comisión Arco Atlántico">
            <a:extLst>
              <a:ext uri="{FF2B5EF4-FFF2-40B4-BE49-F238E27FC236}">
                <a16:creationId xmlns:a16="http://schemas.microsoft.com/office/drawing/2014/main" id="{A421BF18-79A8-6CF5-5BB5-63BBDC64F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328" y="175578"/>
            <a:ext cx="219837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La cola para entrar a la catedral de Santiago da la vuelta a la Quintana |  Radio Galicia | Cadena SER">
            <a:extLst>
              <a:ext uri="{FF2B5EF4-FFF2-40B4-BE49-F238E27FC236}">
                <a16:creationId xmlns:a16="http://schemas.microsoft.com/office/drawing/2014/main" id="{1444C6B8-FD15-6518-EA5B-B5C2F67515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" y="1029653"/>
            <a:ext cx="6230854" cy="4668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53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10</a:t>
            </a:fld>
            <a:endParaRPr lang="es-ES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D81A46B-DC68-2143-EA12-39D280C7C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532193"/>
              </p:ext>
            </p:extLst>
          </p:nvPr>
        </p:nvGraphicFramePr>
        <p:xfrm>
          <a:off x="110752" y="172420"/>
          <a:ext cx="7442572" cy="286449"/>
        </p:xfrm>
        <a:graphic>
          <a:graphicData uri="http://schemas.openxmlformats.org/drawingml/2006/table">
            <a:tbl>
              <a:tblPr firstRow="1" firstCol="1" bandRow="1"/>
              <a:tblGrid>
                <a:gridCol w="7442572">
                  <a:extLst>
                    <a:ext uri="{9D8B030D-6E8A-4147-A177-3AD203B41FA5}">
                      <a16:colId xmlns:a16="http://schemas.microsoft.com/office/drawing/2014/main" val="1654390416"/>
                    </a:ext>
                  </a:extLst>
                </a:gridCol>
              </a:tblGrid>
              <a:tr h="1162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kern="1200" dirty="0">
                          <a:solidFill>
                            <a:srgbClr val="637B7F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Oferta comercial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44779"/>
                  </a:ext>
                </a:extLst>
              </a:tr>
            </a:tbl>
          </a:graphicData>
        </a:graphic>
      </p:graphicFrame>
      <p:pic>
        <p:nvPicPr>
          <p:cNvPr id="3" name="3 Imagen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21" t="18239" r="25422" b="19544"/>
          <a:stretch/>
        </p:blipFill>
        <p:spPr>
          <a:xfrm>
            <a:off x="7818609" y="2672664"/>
            <a:ext cx="4104536" cy="300790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065CCD4-935E-D029-672B-6A547392F6F2}"/>
              </a:ext>
            </a:extLst>
          </p:cNvPr>
          <p:cNvSpPr txBox="1"/>
          <p:nvPr/>
        </p:nvSpPr>
        <p:spPr>
          <a:xfrm>
            <a:off x="358140" y="1122647"/>
            <a:ext cx="7365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Productos alimenticio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 y bebidas 	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			</a:t>
            </a:r>
            <a:r>
              <a:rPr lang="es-ES" sz="160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279</a:t>
            </a:r>
            <a:r>
              <a:rPr lang="es-ES" sz="1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7EEDB66-7508-C37F-C54C-442D3F778AF7}"/>
              </a:ext>
            </a:extLst>
          </p:cNvPr>
          <p:cNvSpPr txBox="1"/>
          <p:nvPr/>
        </p:nvSpPr>
        <p:spPr>
          <a:xfrm>
            <a:off x="298616" y="1476137"/>
            <a:ext cx="8261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Comercio al por menor de bienes de uso personal en establecimientos </a:t>
            </a:r>
          </a:p>
          <a:p>
            <a:r>
              <a:rPr lang="es-ES" sz="16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especializados 		</a:t>
            </a:r>
            <a:r>
              <a:rPr lang="es-ES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			</a:t>
            </a:r>
            <a:r>
              <a:rPr lang="es-ES" sz="160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638</a:t>
            </a:r>
            <a:r>
              <a:rPr lang="es-ES" sz="1600" dirty="0"/>
              <a:t>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7DA9F0-2C43-B4FD-C463-CF9966D01230}"/>
              </a:ext>
            </a:extLst>
          </p:cNvPr>
          <p:cNvSpPr txBox="1"/>
          <p:nvPr/>
        </p:nvSpPr>
        <p:spPr>
          <a:xfrm>
            <a:off x="328144" y="1987820"/>
            <a:ext cx="73956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Comercio privado dedicado a la prestación de servicios a los residentes, </a:t>
            </a:r>
          </a:p>
          <a:p>
            <a:r>
              <a:rPr lang="es-ES" sz="16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situados en plantas bajas, excepto oficinas.  	</a:t>
            </a:r>
            <a:r>
              <a:rPr lang="es-ES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		</a:t>
            </a:r>
            <a:r>
              <a:rPr lang="es-ES" sz="160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727</a:t>
            </a:r>
            <a:r>
              <a:rPr lang="es-ES" sz="1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E72F909-3349-B320-E441-2B0A96FB7B4A}"/>
              </a:ext>
            </a:extLst>
          </p:cNvPr>
          <p:cNvSpPr txBox="1"/>
          <p:nvPr/>
        </p:nvSpPr>
        <p:spPr>
          <a:xfrm>
            <a:off x="298616" y="2641967"/>
            <a:ext cx="7541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Kioscos, estancos, administraciones de loterías y establecimientos 24 </a:t>
            </a:r>
            <a:r>
              <a:rPr lang="es-ES" sz="160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hrs</a:t>
            </a:r>
            <a:r>
              <a:rPr lang="es-ES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s-ES" sz="1600" dirty="0"/>
              <a:t> 	</a:t>
            </a:r>
            <a:r>
              <a:rPr lang="es-ES" sz="160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78</a:t>
            </a:r>
            <a:r>
              <a:rPr lang="es-ES" sz="1600" dirty="0"/>
              <a:t>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D033173-6E3B-F28E-368F-DE88A7F3DB90}"/>
              </a:ext>
            </a:extLst>
          </p:cNvPr>
          <p:cNvSpPr txBox="1"/>
          <p:nvPr/>
        </p:nvSpPr>
        <p:spPr>
          <a:xfrm>
            <a:off x="268855" y="3033096"/>
            <a:ext cx="77078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Venta al por menor de bienes para la salud y el cuidado personal </a:t>
            </a:r>
            <a:r>
              <a:rPr lang="es-ES" sz="16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	</a:t>
            </a:r>
            <a:r>
              <a:rPr lang="es-ES" sz="160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157</a:t>
            </a:r>
            <a:r>
              <a:rPr lang="es-ES" sz="1600" dirty="0"/>
              <a:t>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82AC04F-DEBC-6DC8-4410-DC6E0DF45FC6}"/>
              </a:ext>
            </a:extLst>
          </p:cNvPr>
          <p:cNvSpPr txBox="1"/>
          <p:nvPr/>
        </p:nvSpPr>
        <p:spPr>
          <a:xfrm>
            <a:off x="298615" y="5780306"/>
            <a:ext cx="112620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300" dirty="0"/>
              <a:t>Fuente: Análise da </a:t>
            </a:r>
            <a:r>
              <a:rPr lang="pt-BR" sz="1300" dirty="0" err="1"/>
              <a:t>distribución</a:t>
            </a:r>
            <a:r>
              <a:rPr lang="pt-BR" sz="1300" dirty="0"/>
              <a:t> espacial do comercio de proximidade na cidade de Santiago de Compostela. </a:t>
            </a:r>
            <a:r>
              <a:rPr lang="pt-BR" sz="1300" dirty="0" err="1"/>
              <a:t>Servicios</a:t>
            </a:r>
            <a:r>
              <a:rPr lang="pt-BR" sz="1300" dirty="0"/>
              <a:t> técnicos municipais de urbanismo. </a:t>
            </a:r>
            <a:r>
              <a:rPr lang="pt-BR" sz="1300" dirty="0" err="1"/>
              <a:t>Febreiro</a:t>
            </a:r>
            <a:r>
              <a:rPr lang="pt-BR" sz="1300" dirty="0"/>
              <a:t> 2021</a:t>
            </a:r>
            <a:endParaRPr lang="es-ES" sz="13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589A1DC-4646-750D-2944-CB25E2E3E6A6}"/>
              </a:ext>
            </a:extLst>
          </p:cNvPr>
          <p:cNvSpPr txBox="1"/>
          <p:nvPr/>
        </p:nvSpPr>
        <p:spPr>
          <a:xfrm>
            <a:off x="475561" y="4252382"/>
            <a:ext cx="6122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70C0"/>
                </a:solidFill>
              </a:rPr>
              <a:t>TOTAL ESTABLECIMIENTOS: 1.879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4B4AC4-015A-E37C-2F5A-1FE8C4E5C4AC}"/>
              </a:ext>
            </a:extLst>
          </p:cNvPr>
          <p:cNvSpPr txBox="1"/>
          <p:nvPr/>
        </p:nvSpPr>
        <p:spPr>
          <a:xfrm>
            <a:off x="358139" y="731518"/>
            <a:ext cx="7365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TIPO DE ESTABLECIMIENTO 					</a:t>
            </a:r>
            <a:r>
              <a:rPr lang="es-ES" sz="1600" b="1" i="0" u="sng" strike="noStrike" dirty="0" err="1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Nº</a:t>
            </a:r>
            <a:endParaRPr lang="es-ES" sz="16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93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11</a:t>
            </a:fld>
            <a:endParaRPr lang="es-ES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2897D8C-FA63-9C4D-92A9-7FD7F4872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224484"/>
              </p:ext>
            </p:extLst>
          </p:nvPr>
        </p:nvGraphicFramePr>
        <p:xfrm>
          <a:off x="110752" y="172420"/>
          <a:ext cx="7442572" cy="286449"/>
        </p:xfrm>
        <a:graphic>
          <a:graphicData uri="http://schemas.openxmlformats.org/drawingml/2006/table">
            <a:tbl>
              <a:tblPr firstRow="1" firstCol="1" bandRow="1"/>
              <a:tblGrid>
                <a:gridCol w="7442572">
                  <a:extLst>
                    <a:ext uri="{9D8B030D-6E8A-4147-A177-3AD203B41FA5}">
                      <a16:colId xmlns:a16="http://schemas.microsoft.com/office/drawing/2014/main" val="165439041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kern="1200" dirty="0">
                          <a:solidFill>
                            <a:srgbClr val="637B7F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Calidad del aire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44779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0695186-9D0F-A458-4CDB-FCCAA456C0B9}"/>
              </a:ext>
            </a:extLst>
          </p:cNvPr>
          <p:cNvSpPr txBox="1"/>
          <p:nvPr/>
        </p:nvSpPr>
        <p:spPr>
          <a:xfrm>
            <a:off x="554354" y="3895112"/>
            <a:ext cx="10647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Fuente: </a:t>
            </a:r>
            <a:r>
              <a:rPr lang="pt-BR" sz="1400" dirty="0" err="1"/>
              <a:t>Meteogalicia</a:t>
            </a:r>
            <a:r>
              <a:rPr lang="pt-BR" sz="1400" dirty="0"/>
              <a:t>. Medidor de San Caetano.</a:t>
            </a:r>
            <a:endParaRPr lang="es-ES" sz="1400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B1808A1-1381-F0AA-7865-A5326DD84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452890"/>
              </p:ext>
            </p:extLst>
          </p:nvPr>
        </p:nvGraphicFramePr>
        <p:xfrm>
          <a:off x="966785" y="843648"/>
          <a:ext cx="10234612" cy="3051468"/>
        </p:xfrm>
        <a:graphic>
          <a:graphicData uri="http://schemas.openxmlformats.org/drawingml/2006/table">
            <a:tbl>
              <a:tblPr/>
              <a:tblGrid>
                <a:gridCol w="1059342">
                  <a:extLst>
                    <a:ext uri="{9D8B030D-6E8A-4147-A177-3AD203B41FA5}">
                      <a16:colId xmlns:a16="http://schemas.microsoft.com/office/drawing/2014/main" val="1084589705"/>
                    </a:ext>
                  </a:extLst>
                </a:gridCol>
                <a:gridCol w="1059342">
                  <a:extLst>
                    <a:ext uri="{9D8B030D-6E8A-4147-A177-3AD203B41FA5}">
                      <a16:colId xmlns:a16="http://schemas.microsoft.com/office/drawing/2014/main" val="415644858"/>
                    </a:ext>
                  </a:extLst>
                </a:gridCol>
                <a:gridCol w="1127688">
                  <a:extLst>
                    <a:ext uri="{9D8B030D-6E8A-4147-A177-3AD203B41FA5}">
                      <a16:colId xmlns:a16="http://schemas.microsoft.com/office/drawing/2014/main" val="3561585494"/>
                    </a:ext>
                  </a:extLst>
                </a:gridCol>
                <a:gridCol w="1503583">
                  <a:extLst>
                    <a:ext uri="{9D8B030D-6E8A-4147-A177-3AD203B41FA5}">
                      <a16:colId xmlns:a16="http://schemas.microsoft.com/office/drawing/2014/main" val="3246647607"/>
                    </a:ext>
                  </a:extLst>
                </a:gridCol>
                <a:gridCol w="1247289">
                  <a:extLst>
                    <a:ext uri="{9D8B030D-6E8A-4147-A177-3AD203B41FA5}">
                      <a16:colId xmlns:a16="http://schemas.microsoft.com/office/drawing/2014/main" val="2002442322"/>
                    </a:ext>
                  </a:extLst>
                </a:gridCol>
                <a:gridCol w="1059342">
                  <a:extLst>
                    <a:ext uri="{9D8B030D-6E8A-4147-A177-3AD203B41FA5}">
                      <a16:colId xmlns:a16="http://schemas.microsoft.com/office/drawing/2014/main" val="1158176121"/>
                    </a:ext>
                  </a:extLst>
                </a:gridCol>
                <a:gridCol w="1059342">
                  <a:extLst>
                    <a:ext uri="{9D8B030D-6E8A-4147-A177-3AD203B41FA5}">
                      <a16:colId xmlns:a16="http://schemas.microsoft.com/office/drawing/2014/main" val="1284604449"/>
                    </a:ext>
                  </a:extLst>
                </a:gridCol>
                <a:gridCol w="1059342">
                  <a:extLst>
                    <a:ext uri="{9D8B030D-6E8A-4147-A177-3AD203B41FA5}">
                      <a16:colId xmlns:a16="http://schemas.microsoft.com/office/drawing/2014/main" val="1774218622"/>
                    </a:ext>
                  </a:extLst>
                </a:gridCol>
                <a:gridCol w="1059342">
                  <a:extLst>
                    <a:ext uri="{9D8B030D-6E8A-4147-A177-3AD203B41FA5}">
                      <a16:colId xmlns:a16="http://schemas.microsoft.com/office/drawing/2014/main" val="3168612822"/>
                    </a:ext>
                  </a:extLst>
                </a:gridCol>
              </a:tblGrid>
              <a:tr h="526114">
                <a:tc gridSpan="4"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días según la calidad del aire </a:t>
                      </a:r>
                    </a:p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días según la calidad del aire</a:t>
                      </a:r>
                    </a:p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376167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– Muy bueno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2 - Bueno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3 - Malo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– Muy bueno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2 - Bueno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3 - Malo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824037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JANUARY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JANUARY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004999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FEBRUARY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FEBRUARY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70621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633249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264174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287996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431859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364984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877314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SETEMBER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SETEMBER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3039191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278624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885813"/>
                  </a:ext>
                </a:extLst>
              </a:tr>
              <a:tr h="19425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071342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016CC6FB-D989-9767-AB6E-5A2D7EEC9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319" y="4381612"/>
            <a:ext cx="5040630" cy="2204078"/>
          </a:xfrm>
          <a:prstGeom prst="rect">
            <a:avLst/>
          </a:prstGeom>
        </p:spPr>
      </p:pic>
      <p:sp>
        <p:nvSpPr>
          <p:cNvPr id="5" name="Flecha: pentágono 4">
            <a:extLst>
              <a:ext uri="{FF2B5EF4-FFF2-40B4-BE49-F238E27FC236}">
                <a16:creationId xmlns:a16="http://schemas.microsoft.com/office/drawing/2014/main" id="{04E393D0-17BE-FBEF-BCF4-8F4523937182}"/>
              </a:ext>
            </a:extLst>
          </p:cNvPr>
          <p:cNvSpPr/>
          <p:nvPr/>
        </p:nvSpPr>
        <p:spPr>
          <a:xfrm>
            <a:off x="447869" y="4711959"/>
            <a:ext cx="5448814" cy="1302393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INDICE  MEDIO DE CALIDAD DEL AIRE (ICA) 2020-2021</a:t>
            </a:r>
          </a:p>
          <a:p>
            <a:pPr algn="ctr"/>
            <a:r>
              <a:rPr lang="es-ES" dirty="0"/>
              <a:t>1,847</a:t>
            </a:r>
          </a:p>
          <a:p>
            <a:pPr algn="ctr"/>
            <a:r>
              <a:rPr lang="es-ES" sz="1200" dirty="0"/>
              <a:t>(Escala 1 – Muy bueno</a:t>
            </a:r>
          </a:p>
          <a:p>
            <a:pPr algn="ctr"/>
            <a:r>
              <a:rPr lang="es-ES" sz="1200" dirty="0"/>
              <a:t>6 – Muy malo)</a:t>
            </a:r>
          </a:p>
          <a:p>
            <a:pPr algn="ctr"/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3013709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12</a:t>
            </a:fld>
            <a:endParaRPr lang="es-ES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2897D8C-FA63-9C4D-92A9-7FD7F4872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378659"/>
              </p:ext>
            </p:extLst>
          </p:nvPr>
        </p:nvGraphicFramePr>
        <p:xfrm>
          <a:off x="110752" y="172420"/>
          <a:ext cx="7442572" cy="286449"/>
        </p:xfrm>
        <a:graphic>
          <a:graphicData uri="http://schemas.openxmlformats.org/drawingml/2006/table">
            <a:tbl>
              <a:tblPr firstRow="1" firstCol="1" bandRow="1"/>
              <a:tblGrid>
                <a:gridCol w="7442572">
                  <a:extLst>
                    <a:ext uri="{9D8B030D-6E8A-4147-A177-3AD203B41FA5}">
                      <a16:colId xmlns:a16="http://schemas.microsoft.com/office/drawing/2014/main" val="1654390416"/>
                    </a:ext>
                  </a:extLst>
                </a:gridCol>
              </a:tblGrid>
              <a:tr h="5373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kern="1200" dirty="0">
                          <a:solidFill>
                            <a:srgbClr val="637B7F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Recogida de residuos 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44779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0695186-9D0F-A458-4CDB-FCCAA456C0B9}"/>
              </a:ext>
            </a:extLst>
          </p:cNvPr>
          <p:cNvSpPr txBox="1"/>
          <p:nvPr/>
        </p:nvSpPr>
        <p:spPr>
          <a:xfrm>
            <a:off x="600074" y="5616349"/>
            <a:ext cx="10647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Fuente: Concejalía de Políticas Sociales, Salud y Medioambiente. Departamento de Medioambiente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7957FFF-7274-ADD5-97A9-DA428F67A6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5888911"/>
              </p:ext>
            </p:extLst>
          </p:nvPr>
        </p:nvGraphicFramePr>
        <p:xfrm>
          <a:off x="2476500" y="1212010"/>
          <a:ext cx="6471920" cy="3974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5378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13</a:t>
            </a:fld>
            <a:endParaRPr lang="es-ES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2897D8C-FA63-9C4D-92A9-7FD7F4872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272201"/>
              </p:ext>
            </p:extLst>
          </p:nvPr>
        </p:nvGraphicFramePr>
        <p:xfrm>
          <a:off x="110752" y="172420"/>
          <a:ext cx="7442572" cy="286449"/>
        </p:xfrm>
        <a:graphic>
          <a:graphicData uri="http://schemas.openxmlformats.org/drawingml/2006/table">
            <a:tbl>
              <a:tblPr firstRow="1" firstCol="1" bandRow="1"/>
              <a:tblGrid>
                <a:gridCol w="7442572">
                  <a:extLst>
                    <a:ext uri="{9D8B030D-6E8A-4147-A177-3AD203B41FA5}">
                      <a16:colId xmlns:a16="http://schemas.microsoft.com/office/drawing/2014/main" val="1654390416"/>
                    </a:ext>
                  </a:extLst>
                </a:gridCol>
              </a:tblGrid>
              <a:tr h="5373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kern="1200" dirty="0">
                          <a:solidFill>
                            <a:srgbClr val="637B7F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Frecuencia de limpieza Casco Histórico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44779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0695186-9D0F-A458-4CDB-FCCAA456C0B9}"/>
              </a:ext>
            </a:extLst>
          </p:cNvPr>
          <p:cNvSpPr txBox="1"/>
          <p:nvPr/>
        </p:nvSpPr>
        <p:spPr>
          <a:xfrm>
            <a:off x="600074" y="5616349"/>
            <a:ext cx="10647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Fuente: </a:t>
            </a:r>
            <a:r>
              <a:rPr lang="pt-BR" sz="1400" dirty="0" err="1"/>
              <a:t>Concejalía</a:t>
            </a:r>
            <a:r>
              <a:rPr lang="pt-BR" sz="1400" dirty="0"/>
              <a:t> de Políticas </a:t>
            </a:r>
            <a:r>
              <a:rPr lang="pt-BR" sz="1400" dirty="0" err="1"/>
              <a:t>Sociales</a:t>
            </a:r>
            <a:r>
              <a:rPr lang="pt-BR" sz="1400" dirty="0"/>
              <a:t>, </a:t>
            </a:r>
            <a:r>
              <a:rPr lang="pt-BR" sz="1400" dirty="0" err="1"/>
              <a:t>Salud</a:t>
            </a:r>
            <a:r>
              <a:rPr lang="pt-BR" sz="1400" dirty="0"/>
              <a:t> y </a:t>
            </a:r>
            <a:r>
              <a:rPr lang="pt-BR" sz="1400" dirty="0" err="1"/>
              <a:t>Medioambiente</a:t>
            </a:r>
            <a:r>
              <a:rPr lang="pt-BR" sz="1400" dirty="0"/>
              <a:t>. Departamento de </a:t>
            </a:r>
            <a:r>
              <a:rPr lang="pt-BR" sz="1400" dirty="0" err="1"/>
              <a:t>Medioambiente</a:t>
            </a:r>
            <a:endParaRPr lang="es-ES" sz="14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7957FFF-7274-ADD5-97A9-DA428F67A6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7417746"/>
              </p:ext>
            </p:extLst>
          </p:nvPr>
        </p:nvGraphicFramePr>
        <p:xfrm>
          <a:off x="2476500" y="1212010"/>
          <a:ext cx="6471920" cy="3974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90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14</a:t>
            </a:fld>
            <a:endParaRPr lang="es-ES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2897D8C-FA63-9C4D-92A9-7FD7F4872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713863"/>
              </p:ext>
            </p:extLst>
          </p:nvPr>
        </p:nvGraphicFramePr>
        <p:xfrm>
          <a:off x="110752" y="172420"/>
          <a:ext cx="7442572" cy="286449"/>
        </p:xfrm>
        <a:graphic>
          <a:graphicData uri="http://schemas.openxmlformats.org/drawingml/2006/table">
            <a:tbl>
              <a:tblPr firstRow="1" firstCol="1" bandRow="1"/>
              <a:tblGrid>
                <a:gridCol w="7442572">
                  <a:extLst>
                    <a:ext uri="{9D8B030D-6E8A-4147-A177-3AD203B41FA5}">
                      <a16:colId xmlns:a16="http://schemas.microsoft.com/office/drawing/2014/main" val="16543904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kern="1200" dirty="0">
                          <a:solidFill>
                            <a:srgbClr val="637B7F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Ratio papeleras por habitante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44779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0695186-9D0F-A458-4CDB-FCCAA456C0B9}"/>
              </a:ext>
            </a:extLst>
          </p:cNvPr>
          <p:cNvSpPr txBox="1"/>
          <p:nvPr/>
        </p:nvSpPr>
        <p:spPr>
          <a:xfrm>
            <a:off x="401637" y="3805676"/>
            <a:ext cx="49701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Fuente: </a:t>
            </a:r>
            <a:r>
              <a:rPr lang="pt-BR" sz="1200" dirty="0" err="1"/>
              <a:t>Concello</a:t>
            </a:r>
            <a:r>
              <a:rPr lang="pt-BR" sz="1200" dirty="0"/>
              <a:t> de Santiago de Compostela</a:t>
            </a:r>
            <a:endParaRPr lang="es-ES" sz="1200" dirty="0"/>
          </a:p>
        </p:txBody>
      </p:sp>
      <p:pic>
        <p:nvPicPr>
          <p:cNvPr id="2" name="4 Imagen">
            <a:extLst>
              <a:ext uri="{FF2B5EF4-FFF2-40B4-BE49-F238E27FC236}">
                <a16:creationId xmlns:a16="http://schemas.microsoft.com/office/drawing/2014/main" id="{00000000-0008-0000-0200-000005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73" t="23321" r="21726" b="9779"/>
          <a:stretch/>
        </p:blipFill>
        <p:spPr>
          <a:xfrm>
            <a:off x="6312192" y="1036320"/>
            <a:ext cx="5624538" cy="4328160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F858DEE-FB4A-F401-4158-126E9CFF4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66678"/>
              </p:ext>
            </p:extLst>
          </p:nvPr>
        </p:nvGraphicFramePr>
        <p:xfrm>
          <a:off x="255270" y="967740"/>
          <a:ext cx="5840730" cy="2506980"/>
        </p:xfrm>
        <a:graphic>
          <a:graphicData uri="http://schemas.openxmlformats.org/drawingml/2006/table">
            <a:tbl>
              <a:tblPr/>
              <a:tblGrid>
                <a:gridCol w="1828261">
                  <a:extLst>
                    <a:ext uri="{9D8B030D-6E8A-4147-A177-3AD203B41FA5}">
                      <a16:colId xmlns:a16="http://schemas.microsoft.com/office/drawing/2014/main" val="1859500252"/>
                    </a:ext>
                  </a:extLst>
                </a:gridCol>
                <a:gridCol w="1626021">
                  <a:extLst>
                    <a:ext uri="{9D8B030D-6E8A-4147-A177-3AD203B41FA5}">
                      <a16:colId xmlns:a16="http://schemas.microsoft.com/office/drawing/2014/main" val="2302029235"/>
                    </a:ext>
                  </a:extLst>
                </a:gridCol>
                <a:gridCol w="2386448">
                  <a:extLst>
                    <a:ext uri="{9D8B030D-6E8A-4147-A177-3AD203B41FA5}">
                      <a16:colId xmlns:a16="http://schemas.microsoft.com/office/drawing/2014/main" val="309839784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Casco Histórico</a:t>
                      </a:r>
                    </a:p>
                    <a:p>
                      <a:pPr algn="l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Población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Número</a:t>
                      </a: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papeleras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Papeleras por 1.000 hab.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7895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                            6.152  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                                       32,51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6743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5348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Santiago </a:t>
                      </a:r>
                    </a:p>
                    <a:p>
                      <a:pPr algn="l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Población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4519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                         97.848  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                                         9,31  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768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712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15</a:t>
            </a:fld>
            <a:endParaRPr lang="es-ES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2897D8C-FA63-9C4D-92A9-7FD7F4872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451467"/>
              </p:ext>
            </p:extLst>
          </p:nvPr>
        </p:nvGraphicFramePr>
        <p:xfrm>
          <a:off x="110752" y="172420"/>
          <a:ext cx="7442572" cy="286449"/>
        </p:xfrm>
        <a:graphic>
          <a:graphicData uri="http://schemas.openxmlformats.org/drawingml/2006/table">
            <a:tbl>
              <a:tblPr firstRow="1" firstCol="1" bandRow="1"/>
              <a:tblGrid>
                <a:gridCol w="7442572">
                  <a:extLst>
                    <a:ext uri="{9D8B030D-6E8A-4147-A177-3AD203B41FA5}">
                      <a16:colId xmlns:a16="http://schemas.microsoft.com/office/drawing/2014/main" val="16543904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kern="1200" dirty="0">
                          <a:solidFill>
                            <a:srgbClr val="637B7F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Ratio vivienda residencial / vivienda turística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44779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0695186-9D0F-A458-4CDB-FCCAA456C0B9}"/>
              </a:ext>
            </a:extLst>
          </p:cNvPr>
          <p:cNvSpPr txBox="1"/>
          <p:nvPr/>
        </p:nvSpPr>
        <p:spPr>
          <a:xfrm>
            <a:off x="887900" y="3963682"/>
            <a:ext cx="62384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Fuente viviendas turísticas: Turismo de Galicia. </a:t>
            </a:r>
          </a:p>
          <a:p>
            <a:r>
              <a:rPr lang="es-ES" sz="1400" dirty="0" err="1"/>
              <a:t>Rexistro</a:t>
            </a:r>
            <a:r>
              <a:rPr lang="es-ES" sz="1400" dirty="0"/>
              <a:t> de empresas e actividades turísticas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30D6A88-D5E7-C514-09DB-3AB10A730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420617"/>
              </p:ext>
            </p:extLst>
          </p:nvPr>
        </p:nvGraphicFramePr>
        <p:xfrm>
          <a:off x="2499197" y="1357642"/>
          <a:ext cx="8074769" cy="2606040"/>
        </p:xfrm>
        <a:graphic>
          <a:graphicData uri="http://schemas.openxmlformats.org/drawingml/2006/table">
            <a:tbl>
              <a:tblPr/>
              <a:tblGrid>
                <a:gridCol w="5935301">
                  <a:extLst>
                    <a:ext uri="{9D8B030D-6E8A-4147-A177-3AD203B41FA5}">
                      <a16:colId xmlns:a16="http://schemas.microsoft.com/office/drawing/2014/main" val="2062717115"/>
                    </a:ext>
                  </a:extLst>
                </a:gridCol>
                <a:gridCol w="2139468">
                  <a:extLst>
                    <a:ext uri="{9D8B030D-6E8A-4147-A177-3AD203B41FA5}">
                      <a16:colId xmlns:a16="http://schemas.microsoft.com/office/drawing/2014/main" val="4143869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AGOSTO 2021</a:t>
                      </a:r>
                    </a:p>
                    <a:p>
                      <a:pPr algn="l" fontAlgn="b"/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4725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Viviendas turísticas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9587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Viviendas residenciales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27414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E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925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8937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496491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E93DFBE-AC38-1FD8-3170-2C5BC45A7C26}"/>
              </a:ext>
            </a:extLst>
          </p:cNvPr>
          <p:cNvSpPr txBox="1"/>
          <p:nvPr/>
        </p:nvSpPr>
        <p:spPr>
          <a:xfrm>
            <a:off x="7038082" y="3963682"/>
            <a:ext cx="4753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400"/>
            </a:lvl1pPr>
          </a:lstStyle>
          <a:p>
            <a:r>
              <a:rPr lang="pt-BR" dirty="0"/>
              <a:t>Fuente vivendas </a:t>
            </a:r>
            <a:r>
              <a:rPr lang="es-ES" dirty="0"/>
              <a:t>residenciales</a:t>
            </a:r>
            <a:r>
              <a:rPr lang="pt-BR" dirty="0"/>
              <a:t>: INE</a:t>
            </a:r>
          </a:p>
          <a:p>
            <a:r>
              <a:rPr lang="es-ES" dirty="0"/>
              <a:t>Indicadores para secciones censales y cartografía digitalizada</a:t>
            </a:r>
          </a:p>
        </p:txBody>
      </p:sp>
    </p:spTree>
    <p:extLst>
      <p:ext uri="{BB962C8B-B14F-4D97-AF65-F5344CB8AC3E}">
        <p14:creationId xmlns:p14="http://schemas.microsoft.com/office/powerpoint/2010/main" val="2028614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16</a:t>
            </a:fld>
            <a:endParaRPr lang="es-ES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2897D8C-FA63-9C4D-92A9-7FD7F4872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650446"/>
              </p:ext>
            </p:extLst>
          </p:nvPr>
        </p:nvGraphicFramePr>
        <p:xfrm>
          <a:off x="110752" y="172420"/>
          <a:ext cx="7442572" cy="286449"/>
        </p:xfrm>
        <a:graphic>
          <a:graphicData uri="http://schemas.openxmlformats.org/drawingml/2006/table">
            <a:tbl>
              <a:tblPr firstRow="1" firstCol="1" bandRow="1"/>
              <a:tblGrid>
                <a:gridCol w="7442572">
                  <a:extLst>
                    <a:ext uri="{9D8B030D-6E8A-4147-A177-3AD203B41FA5}">
                      <a16:colId xmlns:a16="http://schemas.microsoft.com/office/drawing/2014/main" val="16543904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kern="1200" dirty="0">
                          <a:solidFill>
                            <a:srgbClr val="637B7F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Coste vivienda (m2): alquiler/compra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44779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0695186-9D0F-A458-4CDB-FCCAA456C0B9}"/>
              </a:ext>
            </a:extLst>
          </p:cNvPr>
          <p:cNvSpPr txBox="1"/>
          <p:nvPr/>
        </p:nvSpPr>
        <p:spPr>
          <a:xfrm>
            <a:off x="887900" y="3963682"/>
            <a:ext cx="62384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Fuente: Instituto </a:t>
            </a:r>
            <a:r>
              <a:rPr lang="es-ES" sz="1400" dirty="0" err="1"/>
              <a:t>Galego</a:t>
            </a:r>
            <a:r>
              <a:rPr lang="es-ES" sz="1400" dirty="0"/>
              <a:t> de </a:t>
            </a:r>
            <a:r>
              <a:rPr lang="es-ES" sz="1400" dirty="0" err="1"/>
              <a:t>Vivenda</a:t>
            </a:r>
            <a:r>
              <a:rPr lang="es-ES" sz="1400" dirty="0"/>
              <a:t> e Solo. </a:t>
            </a:r>
          </a:p>
          <a:p>
            <a:r>
              <a:rPr lang="es-ES" sz="1400" dirty="0"/>
              <a:t>Observatorio da vivienda de Galicia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E615D22-D99C-C2EE-23BC-B80B20E10D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472989"/>
              </p:ext>
            </p:extLst>
          </p:nvPr>
        </p:nvGraphicFramePr>
        <p:xfrm>
          <a:off x="397935" y="701040"/>
          <a:ext cx="614934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643F953-446A-6183-BD59-CF26E4712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979508"/>
              </p:ext>
            </p:extLst>
          </p:nvPr>
        </p:nvGraphicFramePr>
        <p:xfrm>
          <a:off x="7284415" y="1708355"/>
          <a:ext cx="2271320" cy="502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5660">
                  <a:extLst>
                    <a:ext uri="{9D8B030D-6E8A-4147-A177-3AD203B41FA5}">
                      <a16:colId xmlns:a16="http://schemas.microsoft.com/office/drawing/2014/main" val="133672609"/>
                    </a:ext>
                  </a:extLst>
                </a:gridCol>
                <a:gridCol w="1135660">
                  <a:extLst>
                    <a:ext uri="{9D8B030D-6E8A-4147-A177-3AD203B41FA5}">
                      <a16:colId xmlns:a16="http://schemas.microsoft.com/office/drawing/2014/main" val="107910871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>
                          <a:solidFill>
                            <a:schemeClr val="bg1"/>
                          </a:solidFill>
                          <a:effectLst/>
                        </a:rPr>
                        <a:t>Media 2020</a:t>
                      </a:r>
                      <a:endParaRPr lang="es-ES" sz="16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460,46 € </a:t>
                      </a:r>
                      <a:endParaRPr lang="es-E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6191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Media 2021</a:t>
                      </a:r>
                      <a:endParaRPr lang="es-E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     459,80 € </a:t>
                      </a:r>
                      <a:endParaRPr lang="es-ES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463958"/>
                  </a:ext>
                </a:extLst>
              </a:tr>
            </a:tbl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413281A0-A64B-B8C8-B62E-2175D53C24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839396"/>
              </p:ext>
            </p:extLst>
          </p:nvPr>
        </p:nvGraphicFramePr>
        <p:xfrm>
          <a:off x="5813897" y="3189773"/>
          <a:ext cx="5810655" cy="2902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59E87228-1B11-31C4-2744-DF5E115266F8}"/>
              </a:ext>
            </a:extLst>
          </p:cNvPr>
          <p:cNvSpPr txBox="1"/>
          <p:nvPr/>
        </p:nvSpPr>
        <p:spPr>
          <a:xfrm>
            <a:off x="5692421" y="6174165"/>
            <a:ext cx="62384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Fuente: Instituto </a:t>
            </a:r>
            <a:r>
              <a:rPr lang="es-ES" sz="1400" dirty="0" err="1"/>
              <a:t>Galego</a:t>
            </a:r>
            <a:r>
              <a:rPr lang="es-ES" sz="1400" dirty="0"/>
              <a:t> de </a:t>
            </a:r>
            <a:r>
              <a:rPr lang="es-ES" sz="1400" dirty="0" err="1"/>
              <a:t>Estatística</a:t>
            </a:r>
            <a:endParaRPr lang="es-ES" sz="1400" dirty="0"/>
          </a:p>
          <a:p>
            <a:r>
              <a:rPr lang="es-ES" sz="1400" dirty="0"/>
              <a:t>Ministerio de Transportes, Movilidad y Agenda urbana</a:t>
            </a:r>
          </a:p>
        </p:txBody>
      </p:sp>
    </p:spTree>
    <p:extLst>
      <p:ext uri="{BB962C8B-B14F-4D97-AF65-F5344CB8AC3E}">
        <p14:creationId xmlns:p14="http://schemas.microsoft.com/office/powerpoint/2010/main" val="2534954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17</a:t>
            </a:fld>
            <a:endParaRPr lang="es-ES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2897D8C-FA63-9C4D-92A9-7FD7F4872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730172"/>
              </p:ext>
            </p:extLst>
          </p:nvPr>
        </p:nvGraphicFramePr>
        <p:xfrm>
          <a:off x="110752" y="172420"/>
          <a:ext cx="7442572" cy="286449"/>
        </p:xfrm>
        <a:graphic>
          <a:graphicData uri="http://schemas.openxmlformats.org/drawingml/2006/table">
            <a:tbl>
              <a:tblPr firstRow="1" firstCol="1" bandRow="1"/>
              <a:tblGrid>
                <a:gridCol w="7442572">
                  <a:extLst>
                    <a:ext uri="{9D8B030D-6E8A-4147-A177-3AD203B41FA5}">
                      <a16:colId xmlns:a16="http://schemas.microsoft.com/office/drawing/2014/main" val="16543904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kern="1200" dirty="0">
                          <a:solidFill>
                            <a:srgbClr val="637B7F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Tasa de criminalidad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44779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0695186-9D0F-A458-4CDB-FCCAA456C0B9}"/>
              </a:ext>
            </a:extLst>
          </p:cNvPr>
          <p:cNvSpPr txBox="1"/>
          <p:nvPr/>
        </p:nvSpPr>
        <p:spPr>
          <a:xfrm>
            <a:off x="537704" y="4869883"/>
            <a:ext cx="62384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/>
              <a:t>Fuente: Ministerio del Interior</a:t>
            </a:r>
          </a:p>
          <a:p>
            <a:r>
              <a:rPr lang="es-ES" sz="1400" dirty="0"/>
              <a:t>Sistema estadístico de criminalidad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425ECB6-F8EF-5EC3-9661-C811093FF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71822"/>
              </p:ext>
            </p:extLst>
          </p:nvPr>
        </p:nvGraphicFramePr>
        <p:xfrm>
          <a:off x="637836" y="916851"/>
          <a:ext cx="10274300" cy="3208020"/>
        </p:xfrm>
        <a:graphic>
          <a:graphicData uri="http://schemas.openxmlformats.org/drawingml/2006/table">
            <a:tbl>
              <a:tblPr/>
              <a:tblGrid>
                <a:gridCol w="4749800">
                  <a:extLst>
                    <a:ext uri="{9D8B030D-6E8A-4147-A177-3AD203B41FA5}">
                      <a16:colId xmlns:a16="http://schemas.microsoft.com/office/drawing/2014/main" val="321441637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1854998039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3099057606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3948951157"/>
                    </a:ext>
                  </a:extLst>
                </a:gridCol>
                <a:gridCol w="974524">
                  <a:extLst>
                    <a:ext uri="{9D8B030D-6E8A-4147-A177-3AD203B41FA5}">
                      <a16:colId xmlns:a16="http://schemas.microsoft.com/office/drawing/2014/main" val="165918516"/>
                    </a:ext>
                  </a:extLst>
                </a:gridCol>
                <a:gridCol w="1184476">
                  <a:extLst>
                    <a:ext uri="{9D8B030D-6E8A-4147-A177-3AD203B41FA5}">
                      <a16:colId xmlns:a16="http://schemas.microsoft.com/office/drawing/2014/main" val="366709480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DELITOS ANUALES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8844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1.-Homicidios dolosos y asesinatos consumados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533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2.-Homicidios dolosos y asesinatos en grado tentativa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5628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3.-Delitos graves y menos graves de lesiones y riña tumultuaria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4706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4.-Secuestro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8411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5.-Delitos contra la libertad e indemnidad sexual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4167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5.1.-Agresión sexual con penetración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4283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5.2.-Resto de delitos contra la libertad e indemnidad sexual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4299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6.-Robos con violencia e intimidación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06916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7.- Robos con fuerza en domicilios, establecimientos y otras instalaciones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6112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7.1.-Robos con fuerza en domicilios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541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8.-Hurtos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1.498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6176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9.-Sustracciones de vehículos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9579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10.-Tráfico de drogas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0832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Resto de infracciones penales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0964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TOTAL INFRACCIONES PENALES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4.075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0158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217443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23990D29-154A-8885-7E97-9D758CCEE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566039"/>
              </p:ext>
            </p:extLst>
          </p:nvPr>
        </p:nvGraphicFramePr>
        <p:xfrm>
          <a:off x="4502081" y="4432389"/>
          <a:ext cx="6102485" cy="1508760"/>
        </p:xfrm>
        <a:graphic>
          <a:graphicData uri="http://schemas.openxmlformats.org/drawingml/2006/table">
            <a:tbl>
              <a:tblPr/>
              <a:tblGrid>
                <a:gridCol w="1540214">
                  <a:extLst>
                    <a:ext uri="{9D8B030D-6E8A-4147-A177-3AD203B41FA5}">
                      <a16:colId xmlns:a16="http://schemas.microsoft.com/office/drawing/2014/main" val="1541643632"/>
                    </a:ext>
                  </a:extLst>
                </a:gridCol>
                <a:gridCol w="2800872">
                  <a:extLst>
                    <a:ext uri="{9D8B030D-6E8A-4147-A177-3AD203B41FA5}">
                      <a16:colId xmlns:a16="http://schemas.microsoft.com/office/drawing/2014/main" val="2355411042"/>
                    </a:ext>
                  </a:extLst>
                </a:gridCol>
                <a:gridCol w="1761399">
                  <a:extLst>
                    <a:ext uri="{9D8B030D-6E8A-4147-A177-3AD203B41FA5}">
                      <a16:colId xmlns:a16="http://schemas.microsoft.com/office/drawing/2014/main" val="320885792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MEDIA DE CRIMINALIDAD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RATIO (1.000 HAB.)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8822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966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2440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7044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0218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 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01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82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5093526-F3D7-49A3-8740-1F8111197D90}"/>
              </a:ext>
            </a:extLst>
          </p:cNvPr>
          <p:cNvCxnSpPr/>
          <p:nvPr/>
        </p:nvCxnSpPr>
        <p:spPr>
          <a:xfrm>
            <a:off x="5477164" y="3924224"/>
            <a:ext cx="6314960" cy="11614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59307E3-D894-40A6-83E6-8E9D91F9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18</a:t>
            </a:fld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FAB3361-DC7C-076D-20B3-0618C8C064CB}"/>
              </a:ext>
            </a:extLst>
          </p:cNvPr>
          <p:cNvSpPr txBox="1"/>
          <p:nvPr/>
        </p:nvSpPr>
        <p:spPr>
          <a:xfrm>
            <a:off x="5477164" y="2961381"/>
            <a:ext cx="6357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INDICADORES DE PERCEPCIÓN</a:t>
            </a:r>
          </a:p>
        </p:txBody>
      </p:sp>
      <p:pic>
        <p:nvPicPr>
          <p:cNvPr id="6148" name="Picture 4" descr="Ilustraciones gratis de Ojo">
            <a:extLst>
              <a:ext uri="{FF2B5EF4-FFF2-40B4-BE49-F238E27FC236}">
                <a16:creationId xmlns:a16="http://schemas.microsoft.com/office/drawing/2014/main" id="{1725F2BB-E8B4-6FF2-F8DC-1BA5FD7C7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r="38328"/>
          <a:stretch/>
        </p:blipFill>
        <p:spPr bwMode="auto">
          <a:xfrm>
            <a:off x="0" y="1010"/>
            <a:ext cx="4821844" cy="683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4A31521-7399-456C-35F9-83BE75B74487}"/>
              </a:ext>
            </a:extLst>
          </p:cNvPr>
          <p:cNvSpPr txBox="1"/>
          <p:nvPr/>
        </p:nvSpPr>
        <p:spPr>
          <a:xfrm>
            <a:off x="137803" y="3976782"/>
            <a:ext cx="134470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9900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948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E0EF447-2468-E360-0044-D663F4B9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58B798C-46CB-94A5-4411-5C042C36194D}"/>
              </a:ext>
            </a:extLst>
          </p:cNvPr>
          <p:cNvSpPr txBox="1"/>
          <p:nvPr/>
        </p:nvSpPr>
        <p:spPr>
          <a:xfrm>
            <a:off x="398075" y="74338"/>
            <a:ext cx="6831068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METODOLOGÍA</a:t>
            </a:r>
            <a:endParaRPr lang="es-E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E42A2C69-490F-6E08-811C-101FC21880A8}"/>
              </a:ext>
            </a:extLst>
          </p:cNvPr>
          <p:cNvSpPr/>
          <p:nvPr/>
        </p:nvSpPr>
        <p:spPr>
          <a:xfrm rot="10800000">
            <a:off x="9705783" y="1955901"/>
            <a:ext cx="2125980" cy="6248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F73E1A5-1BB8-65C8-70C4-FFF9ECD09456}"/>
              </a:ext>
            </a:extLst>
          </p:cNvPr>
          <p:cNvSpPr txBox="1"/>
          <p:nvPr/>
        </p:nvSpPr>
        <p:spPr>
          <a:xfrm>
            <a:off x="398075" y="1024357"/>
            <a:ext cx="8416028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ENCUESTA A VISITANTES:</a:t>
            </a:r>
            <a:endParaRPr lang="es-ES" sz="1800" b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E80D1DE-17C8-19D0-3C3A-9E4D02E01423}"/>
              </a:ext>
            </a:extLst>
          </p:cNvPr>
          <p:cNvSpPr txBox="1"/>
          <p:nvPr/>
        </p:nvSpPr>
        <p:spPr>
          <a:xfrm>
            <a:off x="3433072" y="4020203"/>
            <a:ext cx="8416028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ENCUESTA A RESIDENTES:</a:t>
            </a:r>
            <a:endParaRPr lang="es-ES" sz="1800" b="1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C48C3232-F2EF-8094-4D7B-E259DCC4121C}"/>
              </a:ext>
            </a:extLst>
          </p:cNvPr>
          <p:cNvSpPr/>
          <p:nvPr/>
        </p:nvSpPr>
        <p:spPr>
          <a:xfrm>
            <a:off x="748757" y="4947649"/>
            <a:ext cx="2125980" cy="6248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7CC390D-16B7-0290-71AB-A5893013C54E}"/>
              </a:ext>
            </a:extLst>
          </p:cNvPr>
          <p:cNvSpPr txBox="1"/>
          <p:nvPr/>
        </p:nvSpPr>
        <p:spPr>
          <a:xfrm>
            <a:off x="3200946" y="4556827"/>
            <a:ext cx="8630817" cy="20313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FICHA TÉCNICA</a:t>
            </a:r>
            <a:endParaRPr lang="es-ES" dirty="0"/>
          </a:p>
          <a:p>
            <a:r>
              <a:rPr lang="es-ES" dirty="0">
                <a:solidFill>
                  <a:srgbClr val="0070C0"/>
                </a:solidFill>
              </a:rPr>
              <a:t>Ámbito</a:t>
            </a:r>
            <a:r>
              <a:rPr lang="es-ES" dirty="0"/>
              <a:t>: 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Municipio de Santiago de Compostela</a:t>
            </a:r>
          </a:p>
          <a:p>
            <a:r>
              <a:rPr lang="es-ES" dirty="0">
                <a:solidFill>
                  <a:srgbClr val="0070C0"/>
                </a:solidFill>
              </a:rPr>
              <a:t>Universo</a:t>
            </a:r>
            <a:r>
              <a:rPr lang="es-ES" dirty="0"/>
              <a:t>: 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Población residente de 18 y más años de edad.</a:t>
            </a:r>
          </a:p>
          <a:p>
            <a:r>
              <a:rPr lang="es-ES" dirty="0">
                <a:solidFill>
                  <a:srgbClr val="0070C0"/>
                </a:solidFill>
              </a:rPr>
              <a:t>Muestra</a:t>
            </a:r>
            <a:r>
              <a:rPr lang="es-ES" dirty="0"/>
              <a:t>: 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251 entrevistas, seleccionadas aleatoriamente en espacios públicos del Casco Histórico. El margen de error estadístico es de </a:t>
            </a:r>
            <a:r>
              <a:rPr lang="es-ES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6,3% (p=q=0,5; 2 σ) </a:t>
            </a:r>
          </a:p>
          <a:p>
            <a:r>
              <a:rPr lang="es-ES" dirty="0">
                <a:solidFill>
                  <a:srgbClr val="0070C0"/>
                </a:solidFill>
              </a:rPr>
              <a:t>Trabajo de campo</a:t>
            </a:r>
            <a:r>
              <a:rPr lang="es-ES" dirty="0"/>
              <a:t>. </a:t>
            </a:r>
            <a:r>
              <a:rPr lang="es-ES" sz="18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primera fase entre el 17 y el 23 de agosto de 2021; la segunda entre el 18 y el 22 de octubre de 2021</a:t>
            </a:r>
            <a:r>
              <a:rPr lang="es-ES" dirty="0"/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9300888-295F-EE56-DAA4-AFD61CF8F73A}"/>
              </a:ext>
            </a:extLst>
          </p:cNvPr>
          <p:cNvSpPr txBox="1"/>
          <p:nvPr/>
        </p:nvSpPr>
        <p:spPr>
          <a:xfrm>
            <a:off x="360237" y="1479328"/>
            <a:ext cx="9125430" cy="20313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FICHA TÉCNICA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ES" dirty="0">
                <a:solidFill>
                  <a:srgbClr val="0070C0"/>
                </a:solidFill>
              </a:rPr>
              <a:t>Ámbito</a:t>
            </a:r>
            <a:r>
              <a:rPr lang="es-ES" dirty="0"/>
              <a:t>: 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Municipio de Santiago de Compostela</a:t>
            </a:r>
          </a:p>
          <a:p>
            <a:r>
              <a:rPr lang="es-ES" dirty="0">
                <a:solidFill>
                  <a:srgbClr val="0070C0"/>
                </a:solidFill>
              </a:rPr>
              <a:t>Universo</a:t>
            </a:r>
            <a:r>
              <a:rPr lang="es-ES" dirty="0"/>
              <a:t>: 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Población no residente en el ámbito de estudio.</a:t>
            </a:r>
          </a:p>
          <a:p>
            <a:r>
              <a:rPr lang="es-ES" dirty="0">
                <a:solidFill>
                  <a:srgbClr val="0070C0"/>
                </a:solidFill>
              </a:rPr>
              <a:t>Muestra</a:t>
            </a:r>
            <a:r>
              <a:rPr lang="es-ES" dirty="0"/>
              <a:t>: 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286 entrevistas, seleccionadas aleatoriamente en espacios turísticos del Casco Histórico. El margen de error estadístico es de </a:t>
            </a:r>
            <a:r>
              <a:rPr lang="es-ES" u="sng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6,3% (p=q=0,5; 2 σ) </a:t>
            </a:r>
          </a:p>
          <a:p>
            <a:r>
              <a:rPr lang="es-ES" dirty="0">
                <a:solidFill>
                  <a:srgbClr val="0070C0"/>
                </a:solidFill>
              </a:rPr>
              <a:t>Trabajo de campo</a:t>
            </a:r>
            <a:r>
              <a:rPr lang="es-ES" dirty="0"/>
              <a:t>. </a:t>
            </a:r>
            <a:r>
              <a:rPr lang="es-ES" sz="18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primera fase entre el 17 y el 23 de agosto de 2021; la segunda entre el 18 y el 22 de octubre de 2021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6768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59307E3-D894-40A6-83E6-8E9D91F9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2</a:t>
            </a:fld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EEC8992-D450-3D2E-31C1-513029D36236}"/>
              </a:ext>
            </a:extLst>
          </p:cNvPr>
          <p:cNvSpPr txBox="1"/>
          <p:nvPr/>
        </p:nvSpPr>
        <p:spPr>
          <a:xfrm>
            <a:off x="5577840" y="218244"/>
            <a:ext cx="6096000" cy="4847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proyecto BODAH: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solidFill>
                  <a:srgbClr val="808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reto del proyecto, enmarcado en el programa europeo </a:t>
            </a:r>
            <a:r>
              <a:rPr lang="es-ES" dirty="0" err="1">
                <a:solidFill>
                  <a:srgbClr val="808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Interreg</a:t>
            </a:r>
            <a:r>
              <a:rPr lang="es-ES" dirty="0">
                <a:solidFill>
                  <a:srgbClr val="808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Atlantic </a:t>
            </a:r>
            <a:r>
              <a:rPr lang="es-ES" dirty="0" err="1">
                <a:solidFill>
                  <a:srgbClr val="808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es-ES" dirty="0">
                <a:solidFill>
                  <a:srgbClr val="80808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es contribuir al desarrollo de un turismo sostenible en ciudades patrimoniales, mediante la aplicación de las nuevas tecnologías.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ES" dirty="0">
              <a:solidFill>
                <a:srgbClr val="80808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ES" dirty="0">
              <a:solidFill>
                <a:srgbClr val="80808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Objetivos: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800" dirty="0">
                <a:solidFill>
                  <a:srgbClr val="808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Medición de una serie de indicadores </a:t>
            </a:r>
            <a:r>
              <a:rPr lang="es-ES" dirty="0">
                <a:solidFill>
                  <a:srgbClr val="808080"/>
                </a:solidFill>
                <a:latin typeface="Arial" panose="020B0604020202020204" pitchFamily="34" charset="0"/>
              </a:rPr>
              <a:t>que permita </a:t>
            </a:r>
            <a:r>
              <a:rPr lang="es-ES" b="1" dirty="0">
                <a:solidFill>
                  <a:srgbClr val="808080"/>
                </a:solidFill>
                <a:latin typeface="Arial" panose="020B0604020202020204" pitchFamily="34" charset="0"/>
              </a:rPr>
              <a:t>generar información relevante para reforzar las acciones y toma de decisiones para una gestión sostenible</a:t>
            </a:r>
            <a:r>
              <a:rPr lang="es-ES" dirty="0">
                <a:solidFill>
                  <a:srgbClr val="808080"/>
                </a:solidFill>
                <a:latin typeface="Arial" panose="020B0604020202020204" pitchFamily="34" charset="0"/>
              </a:rPr>
              <a:t> de las áreas patrimoniales en equilibrio con la actividad turística que soportan.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36D1BF-D30A-A2B9-1A4A-8FD8E0D6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" y="381000"/>
            <a:ext cx="4601289" cy="25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rtada | Web Oficial de Turismo de Santiago de Compostela y sus Alrededores">
            <a:extLst>
              <a:ext uri="{FF2B5EF4-FFF2-40B4-BE49-F238E27FC236}">
                <a16:creationId xmlns:a16="http://schemas.microsoft.com/office/drawing/2014/main" id="{1900AC71-BD53-4A26-90FE-35DCED124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" y="2985924"/>
            <a:ext cx="4560570" cy="340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349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B56DCA-C49B-49DA-B069-D31999992702}"/>
              </a:ext>
            </a:extLst>
          </p:cNvPr>
          <p:cNvSpPr txBox="1"/>
          <p:nvPr/>
        </p:nvSpPr>
        <p:spPr>
          <a:xfrm>
            <a:off x="401216" y="163606"/>
            <a:ext cx="10679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Percepción de saturación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46AA79-631B-B91A-E01E-1940979395C6}"/>
              </a:ext>
            </a:extLst>
          </p:cNvPr>
          <p:cNvSpPr txBox="1"/>
          <p:nvPr/>
        </p:nvSpPr>
        <p:spPr>
          <a:xfrm>
            <a:off x="1455576" y="1131310"/>
            <a:ext cx="835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0070C0"/>
                </a:solidFill>
              </a:rPr>
              <a:t>Percepción de saturación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1816E6E-9C1B-CF6E-86B5-8A6B4F706E23}"/>
              </a:ext>
            </a:extLst>
          </p:cNvPr>
          <p:cNvSpPr txBox="1"/>
          <p:nvPr/>
        </p:nvSpPr>
        <p:spPr>
          <a:xfrm>
            <a:off x="2918149" y="1691265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valoraría el nivel de congestión del Casco Histórico, en cuanto a la influencia de turistas (esperas, accesos, etc.)?</a:t>
            </a:r>
            <a:endParaRPr lang="es-ES" dirty="0"/>
          </a:p>
        </p:txBody>
      </p:sp>
      <p:graphicFrame>
        <p:nvGraphicFramePr>
          <p:cNvPr id="17" name="1 Gráfico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444035"/>
              </p:ext>
            </p:extLst>
          </p:nvPr>
        </p:nvGraphicFramePr>
        <p:xfrm>
          <a:off x="2338562" y="2337596"/>
          <a:ext cx="7878457" cy="3759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CA3BEC00-E099-91B0-908E-32CD207A115A}"/>
              </a:ext>
            </a:extLst>
          </p:cNvPr>
          <p:cNvSpPr txBox="1"/>
          <p:nvPr/>
        </p:nvSpPr>
        <p:spPr>
          <a:xfrm>
            <a:off x="1455575" y="6440069"/>
            <a:ext cx="8761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2">
                    <a:lumMod val="50000"/>
                  </a:schemeClr>
                </a:solidFill>
              </a:rPr>
              <a:t>Datos en porcentajes</a:t>
            </a:r>
          </a:p>
        </p:txBody>
      </p:sp>
    </p:spTree>
    <p:extLst>
      <p:ext uri="{BB962C8B-B14F-4D97-AF65-F5344CB8AC3E}">
        <p14:creationId xmlns:p14="http://schemas.microsoft.com/office/powerpoint/2010/main" val="3442055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B56DCA-C49B-49DA-B069-D31999992702}"/>
              </a:ext>
            </a:extLst>
          </p:cNvPr>
          <p:cNvSpPr txBox="1"/>
          <p:nvPr/>
        </p:nvSpPr>
        <p:spPr>
          <a:xfrm>
            <a:off x="401216" y="163606"/>
            <a:ext cx="10679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Percepción de suficiencia de comercio y servicios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46AA79-631B-B91A-E01E-1940979395C6}"/>
              </a:ext>
            </a:extLst>
          </p:cNvPr>
          <p:cNvSpPr txBox="1"/>
          <p:nvPr/>
        </p:nvSpPr>
        <p:spPr>
          <a:xfrm>
            <a:off x="1399592" y="1141548"/>
            <a:ext cx="835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0070C0"/>
                </a:solidFill>
              </a:rPr>
              <a:t>Comercio y servicios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83D734-8130-769C-C465-3101BF5068E9}"/>
              </a:ext>
            </a:extLst>
          </p:cNvPr>
          <p:cNvSpPr txBox="1"/>
          <p:nvPr/>
        </p:nvSpPr>
        <p:spPr>
          <a:xfrm>
            <a:off x="1662240" y="1696536"/>
            <a:ext cx="8157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valora la cantidad y variedad de comercio y servicios en el  Casco Histórico? </a:t>
            </a:r>
            <a:endParaRPr lang="es-ES" dirty="0"/>
          </a:p>
        </p:txBody>
      </p:sp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194148"/>
              </p:ext>
            </p:extLst>
          </p:nvPr>
        </p:nvGraphicFramePr>
        <p:xfrm>
          <a:off x="2506698" y="2114327"/>
          <a:ext cx="6908074" cy="3736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2EA0FAC6-6FDE-5E14-B49A-F38DD2ACB2C6}"/>
              </a:ext>
            </a:extLst>
          </p:cNvPr>
          <p:cNvSpPr txBox="1"/>
          <p:nvPr/>
        </p:nvSpPr>
        <p:spPr>
          <a:xfrm>
            <a:off x="1455575" y="6440069"/>
            <a:ext cx="8761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2">
                    <a:lumMod val="50000"/>
                  </a:schemeClr>
                </a:solidFill>
              </a:rPr>
              <a:t>Datos en porcentajes</a:t>
            </a:r>
          </a:p>
        </p:txBody>
      </p:sp>
    </p:spTree>
    <p:extLst>
      <p:ext uri="{BB962C8B-B14F-4D97-AF65-F5344CB8AC3E}">
        <p14:creationId xmlns:p14="http://schemas.microsoft.com/office/powerpoint/2010/main" val="1585978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B56DCA-C49B-49DA-B069-D31999992702}"/>
              </a:ext>
            </a:extLst>
          </p:cNvPr>
          <p:cNvSpPr txBox="1"/>
          <p:nvPr/>
        </p:nvSpPr>
        <p:spPr>
          <a:xfrm>
            <a:off x="401216" y="163606"/>
            <a:ext cx="10679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Percepción del estado de conservación del Casco Histórico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46AA79-631B-B91A-E01E-1940979395C6}"/>
              </a:ext>
            </a:extLst>
          </p:cNvPr>
          <p:cNvSpPr txBox="1"/>
          <p:nvPr/>
        </p:nvSpPr>
        <p:spPr>
          <a:xfrm>
            <a:off x="1390262" y="873144"/>
            <a:ext cx="835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0070C0"/>
                </a:solidFill>
              </a:rPr>
              <a:t>Estado de conservación del Casco Histórico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83D734-8130-769C-C465-3101BF5068E9}"/>
              </a:ext>
            </a:extLst>
          </p:cNvPr>
          <p:cNvSpPr txBox="1"/>
          <p:nvPr/>
        </p:nvSpPr>
        <p:spPr>
          <a:xfrm>
            <a:off x="1662240" y="1407287"/>
            <a:ext cx="8666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valora el estado de conservación de monumentos y activos turísticos del Casco Histórico? </a:t>
            </a:r>
            <a:endParaRPr lang="es-ES" dirty="0"/>
          </a:p>
        </p:txBody>
      </p:sp>
      <p:graphicFrame>
        <p:nvGraphicFramePr>
          <p:cNvPr id="2" name="1 Gráfico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927526"/>
              </p:ext>
            </p:extLst>
          </p:nvPr>
        </p:nvGraphicFramePr>
        <p:xfrm>
          <a:off x="2360644" y="2351314"/>
          <a:ext cx="7805507" cy="3442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B5067C1-A577-5A5B-87E0-01B6C2CC1175}"/>
              </a:ext>
            </a:extLst>
          </p:cNvPr>
          <p:cNvSpPr txBox="1"/>
          <p:nvPr/>
        </p:nvSpPr>
        <p:spPr>
          <a:xfrm>
            <a:off x="1455575" y="6440069"/>
            <a:ext cx="8761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2">
                    <a:lumMod val="50000"/>
                  </a:schemeClr>
                </a:solidFill>
              </a:rPr>
              <a:t>Datos en porcentajes</a:t>
            </a:r>
          </a:p>
        </p:txBody>
      </p:sp>
    </p:spTree>
    <p:extLst>
      <p:ext uri="{BB962C8B-B14F-4D97-AF65-F5344CB8AC3E}">
        <p14:creationId xmlns:p14="http://schemas.microsoft.com/office/powerpoint/2010/main" val="3263985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B56DCA-C49B-49DA-B069-D31999992702}"/>
              </a:ext>
            </a:extLst>
          </p:cNvPr>
          <p:cNvSpPr txBox="1"/>
          <p:nvPr/>
        </p:nvSpPr>
        <p:spPr>
          <a:xfrm>
            <a:off x="401216" y="163606"/>
            <a:ext cx="10679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Percepción de limpieza e higiene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23</a:t>
            </a:fld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46AA79-631B-B91A-E01E-1940979395C6}"/>
              </a:ext>
            </a:extLst>
          </p:cNvPr>
          <p:cNvSpPr txBox="1"/>
          <p:nvPr/>
        </p:nvSpPr>
        <p:spPr>
          <a:xfrm>
            <a:off x="1390262" y="873144"/>
            <a:ext cx="835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0070C0"/>
                </a:solidFill>
              </a:rPr>
              <a:t>Limpieza e higiene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83D734-8130-769C-C465-3101BF5068E9}"/>
              </a:ext>
            </a:extLst>
          </p:cNvPr>
          <p:cNvSpPr txBox="1"/>
          <p:nvPr/>
        </p:nvSpPr>
        <p:spPr>
          <a:xfrm>
            <a:off x="1662240" y="1407287"/>
            <a:ext cx="8666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valora el estado general de limpieza del Casco Histórico de Compostela? </a:t>
            </a:r>
            <a:endParaRPr lang="es-ES" dirty="0"/>
          </a:p>
        </p:txBody>
      </p:sp>
      <p:graphicFrame>
        <p:nvGraphicFramePr>
          <p:cNvPr id="6" name="1 Gráfico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4738629"/>
              </p:ext>
            </p:extLst>
          </p:nvPr>
        </p:nvGraphicFramePr>
        <p:xfrm>
          <a:off x="2379306" y="2230017"/>
          <a:ext cx="7361854" cy="3360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CAC0BC5-396D-69F8-261C-62913C124A67}"/>
              </a:ext>
            </a:extLst>
          </p:cNvPr>
          <p:cNvSpPr txBox="1"/>
          <p:nvPr/>
        </p:nvSpPr>
        <p:spPr>
          <a:xfrm>
            <a:off x="1455575" y="6440069"/>
            <a:ext cx="8761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2">
                    <a:lumMod val="50000"/>
                  </a:schemeClr>
                </a:solidFill>
              </a:rPr>
              <a:t>Datos en porcentajes</a:t>
            </a:r>
          </a:p>
        </p:txBody>
      </p:sp>
    </p:spTree>
    <p:extLst>
      <p:ext uri="{BB962C8B-B14F-4D97-AF65-F5344CB8AC3E}">
        <p14:creationId xmlns:p14="http://schemas.microsoft.com/office/powerpoint/2010/main" val="70367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B56DCA-C49B-49DA-B069-D31999992702}"/>
              </a:ext>
            </a:extLst>
          </p:cNvPr>
          <p:cNvSpPr txBox="1"/>
          <p:nvPr/>
        </p:nvSpPr>
        <p:spPr>
          <a:xfrm>
            <a:off x="401216" y="163606"/>
            <a:ext cx="10679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Percepción de seguridad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24</a:t>
            </a:fld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546AA79-631B-B91A-E01E-1940979395C6}"/>
              </a:ext>
            </a:extLst>
          </p:cNvPr>
          <p:cNvSpPr txBox="1"/>
          <p:nvPr/>
        </p:nvSpPr>
        <p:spPr>
          <a:xfrm>
            <a:off x="1390262" y="873144"/>
            <a:ext cx="835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0070C0"/>
                </a:solidFill>
              </a:rPr>
              <a:t>Seguridad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83D734-8130-769C-C465-3101BF5068E9}"/>
              </a:ext>
            </a:extLst>
          </p:cNvPr>
          <p:cNvSpPr txBox="1"/>
          <p:nvPr/>
        </p:nvSpPr>
        <p:spPr>
          <a:xfrm>
            <a:off x="1662240" y="1407287"/>
            <a:ext cx="8666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valoraría su satisfacción respecto a la seguridad que siente Ud. en el Casco Histórico (temor a robos o asaltos) ? </a:t>
            </a:r>
            <a:endParaRPr lang="es-ES" dirty="0"/>
          </a:p>
        </p:txBody>
      </p:sp>
      <p:graphicFrame>
        <p:nvGraphicFramePr>
          <p:cNvPr id="2" name="2 Gráfico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1984389"/>
              </p:ext>
            </p:extLst>
          </p:nvPr>
        </p:nvGraphicFramePr>
        <p:xfrm>
          <a:off x="2266950" y="2245705"/>
          <a:ext cx="7658100" cy="3757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9D85A67B-15B8-6F9F-2248-574B3209BD9A}"/>
              </a:ext>
            </a:extLst>
          </p:cNvPr>
          <p:cNvSpPr txBox="1"/>
          <p:nvPr/>
        </p:nvSpPr>
        <p:spPr>
          <a:xfrm>
            <a:off x="1455575" y="6440069"/>
            <a:ext cx="8761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2">
                    <a:lumMod val="50000"/>
                  </a:schemeClr>
                </a:solidFill>
              </a:rPr>
              <a:t>Datos en porcentajes</a:t>
            </a:r>
          </a:p>
        </p:txBody>
      </p:sp>
    </p:spTree>
    <p:extLst>
      <p:ext uri="{BB962C8B-B14F-4D97-AF65-F5344CB8AC3E}">
        <p14:creationId xmlns:p14="http://schemas.microsoft.com/office/powerpoint/2010/main" val="384988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2E176B4-5210-6060-A903-A2DC44E2E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12C321-27F7-1B2F-9480-64BF88C09438}"/>
              </a:ext>
            </a:extLst>
          </p:cNvPr>
          <p:cNvSpPr txBox="1"/>
          <p:nvPr/>
        </p:nvSpPr>
        <p:spPr>
          <a:xfrm>
            <a:off x="401216" y="163606"/>
            <a:ext cx="10679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Sumario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FF7D02-E47E-2885-3C9E-55D250C4760D}"/>
              </a:ext>
            </a:extLst>
          </p:cNvPr>
          <p:cNvSpPr txBox="1"/>
          <p:nvPr/>
        </p:nvSpPr>
        <p:spPr>
          <a:xfrm>
            <a:off x="2705878" y="970611"/>
            <a:ext cx="8257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srgbClr val="0070C0"/>
                </a:solidFill>
              </a:rPr>
              <a:t>Índice de saturación muy por debajo del umbral crítico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fijado por el proyecto BODAH (5,49 m</a:t>
            </a:r>
            <a:r>
              <a:rPr lang="es-ES" sz="2000" baseline="30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 disponibles por persona en el momento de máxima afluencia, frente a 0,92 de umbral crítico)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38C746-E865-260C-7057-50CEB79BC464}"/>
              </a:ext>
            </a:extLst>
          </p:cNvPr>
          <p:cNvSpPr txBox="1"/>
          <p:nvPr/>
        </p:nvSpPr>
        <p:spPr>
          <a:xfrm>
            <a:off x="480618" y="2395396"/>
            <a:ext cx="8761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Residen en el Casco Histórico 6.152 compostelanos</a:t>
            </a:r>
            <a:r>
              <a:rPr lang="es-ES" sz="2000" b="1" dirty="0">
                <a:solidFill>
                  <a:srgbClr val="0070C0"/>
                </a:solidFill>
              </a:rPr>
              <a:t>. Ligero crecimiento de la población residente en los últimos 8 años </a:t>
            </a:r>
            <a:r>
              <a:rPr lang="es-ES" sz="1600" dirty="0">
                <a:solidFill>
                  <a:schemeClr val="bg2">
                    <a:lumMod val="50000"/>
                  </a:schemeClr>
                </a:solidFill>
              </a:rPr>
              <a:t>(+ 103 personas).  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D2456C-D503-C061-A3CF-29B83232013B}"/>
              </a:ext>
            </a:extLst>
          </p:cNvPr>
          <p:cNvSpPr txBox="1"/>
          <p:nvPr/>
        </p:nvSpPr>
        <p:spPr>
          <a:xfrm>
            <a:off x="2861940" y="3679277"/>
            <a:ext cx="86919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Se generan en el Casco Histórico 9.976 kg/día de residuos. Los servicios de limpieza limpian 5 veces al día por diferentes procedimientos, lo que redunda en que </a:t>
            </a:r>
            <a:r>
              <a:rPr lang="es-ES" sz="2000" b="1" dirty="0">
                <a:solidFill>
                  <a:srgbClr val="0070C0"/>
                </a:solidFill>
              </a:rPr>
              <a:t>el 96,5% de los visitantes y el 84% de los residentes perciban positivamente el estado de limpieza del centro</a:t>
            </a:r>
            <a:r>
              <a:rPr lang="es-ES" sz="200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DEF09D-E746-CA89-CABC-B6CC4E64CF0D}"/>
              </a:ext>
            </a:extLst>
          </p:cNvPr>
          <p:cNvSpPr txBox="1"/>
          <p:nvPr/>
        </p:nvSpPr>
        <p:spPr>
          <a:xfrm>
            <a:off x="858416" y="5383616"/>
            <a:ext cx="8462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srgbClr val="0070C0"/>
                </a:solidFill>
              </a:rPr>
              <a:t>La calidad del aire es excelente</a:t>
            </a:r>
            <a:r>
              <a:rPr lang="es-ES" sz="2000" dirty="0"/>
              <a:t>. 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El</a:t>
            </a:r>
            <a:r>
              <a:rPr lang="es-ES" sz="2000" dirty="0"/>
              <a:t> </a:t>
            </a:r>
            <a:r>
              <a:rPr lang="es-ES" sz="2000" b="1" dirty="0">
                <a:solidFill>
                  <a:srgbClr val="0070C0"/>
                </a:solidFill>
              </a:rPr>
              <a:t>promedio</a:t>
            </a:r>
            <a:r>
              <a:rPr lang="es-ES" sz="2000" dirty="0"/>
              <a:t> 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de indicador de calidad del aire entre 2020 y octubre de 2021 es </a:t>
            </a:r>
            <a:r>
              <a:rPr lang="es-ES" sz="2000" b="1" dirty="0">
                <a:solidFill>
                  <a:srgbClr val="0070C0"/>
                </a:solidFill>
              </a:rPr>
              <a:t>de 1,847</a:t>
            </a:r>
            <a:r>
              <a:rPr lang="es-ES" sz="2000" dirty="0"/>
              <a:t> 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(escala de 1 a 6).</a:t>
            </a:r>
          </a:p>
        </p:txBody>
      </p:sp>
      <p:pic>
        <p:nvPicPr>
          <p:cNvPr id="4098" name="Picture 2" descr="Fotos gratis de Catedral">
            <a:extLst>
              <a:ext uri="{FF2B5EF4-FFF2-40B4-BE49-F238E27FC236}">
                <a16:creationId xmlns:a16="http://schemas.microsoft.com/office/drawing/2014/main" id="{636631A5-A6BD-688D-6641-C292FC0B2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630296"/>
            <a:ext cx="2217633" cy="147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ntiago de Compostela a través de sus locales centenarios | Traveler">
            <a:extLst>
              <a:ext uri="{FF2B5EF4-FFF2-40B4-BE49-F238E27FC236}">
                <a16:creationId xmlns:a16="http://schemas.microsoft.com/office/drawing/2014/main" id="{44EBC637-093C-4EF0-7395-52D895D24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906" y="1926910"/>
            <a:ext cx="2143520" cy="142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sí será el nuevo servicio de basura en Santiago: renovación de  contenedores y dispositivos inteligentes - Santiago - COPE">
            <a:extLst>
              <a:ext uri="{FF2B5EF4-FFF2-40B4-BE49-F238E27FC236}">
                <a16:creationId xmlns:a16="http://schemas.microsoft.com/office/drawing/2014/main" id="{B8D81C9A-AF20-309D-19BB-61286173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61" y="3556195"/>
            <a:ext cx="2152126" cy="121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alidade do Aire de Galicia">
            <a:extLst>
              <a:ext uri="{FF2B5EF4-FFF2-40B4-BE49-F238E27FC236}">
                <a16:creationId xmlns:a16="http://schemas.microsoft.com/office/drawing/2014/main" id="{0E430178-F47C-3E0F-87FC-A2A9DC759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905" y="4954315"/>
            <a:ext cx="1993953" cy="149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797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2E176B4-5210-6060-A903-A2DC44E2E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26</a:t>
            </a:fld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12C321-27F7-1B2F-9480-64BF88C09438}"/>
              </a:ext>
            </a:extLst>
          </p:cNvPr>
          <p:cNvSpPr txBox="1"/>
          <p:nvPr/>
        </p:nvSpPr>
        <p:spPr>
          <a:xfrm>
            <a:off x="401216" y="163606"/>
            <a:ext cx="10679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Sumario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D5D2D22-C532-CCDB-F467-C83A375BFF11}"/>
              </a:ext>
            </a:extLst>
          </p:cNvPr>
          <p:cNvSpPr txBox="1"/>
          <p:nvPr/>
        </p:nvSpPr>
        <p:spPr>
          <a:xfrm>
            <a:off x="3163078" y="2503494"/>
            <a:ext cx="832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srgbClr val="0070C0"/>
                </a:solidFill>
              </a:rPr>
              <a:t>El Casco Histórico registra 1.879 establecimientos dedicados al comercio</a:t>
            </a:r>
            <a:r>
              <a:rPr lang="es-ES" sz="2000" dirty="0"/>
              <a:t>. </a:t>
            </a:r>
            <a:r>
              <a:rPr lang="es-ES" sz="2000" b="1" dirty="0">
                <a:solidFill>
                  <a:srgbClr val="0070C0"/>
                </a:solidFill>
              </a:rPr>
              <a:t>Los residentes se muestran críticos</a:t>
            </a:r>
            <a:r>
              <a:rPr lang="es-ES" sz="2000" dirty="0"/>
              <a:t> con la disponibilidad de comercio y servicios en el centro.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BACDC3F-6649-593F-BC16-667EC7C1BD4D}"/>
              </a:ext>
            </a:extLst>
          </p:cNvPr>
          <p:cNvSpPr txBox="1"/>
          <p:nvPr/>
        </p:nvSpPr>
        <p:spPr>
          <a:xfrm>
            <a:off x="606918" y="1148884"/>
            <a:ext cx="8882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srgbClr val="0070C0"/>
                </a:solidFill>
              </a:rPr>
              <a:t>Percepción muy positiva del estado de conservación de monumentos, limpieza y seguridad, especialmente entre los visitantes. 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242586A-B979-4B60-3D96-CC43B39ADD9D}"/>
              </a:ext>
            </a:extLst>
          </p:cNvPr>
          <p:cNvSpPr txBox="1"/>
          <p:nvPr/>
        </p:nvSpPr>
        <p:spPr>
          <a:xfrm>
            <a:off x="727971" y="4250642"/>
            <a:ext cx="8328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s-ES" sz="2000" b="1" dirty="0">
                <a:solidFill>
                  <a:srgbClr val="0070C0"/>
                </a:solidFill>
              </a:rPr>
              <a:t>El Casco Histórico es seguro</a:t>
            </a:r>
            <a:r>
              <a:rPr lang="es-ES" sz="2000" dirty="0"/>
              <a:t>. </a:t>
            </a:r>
            <a:r>
              <a:rPr lang="es-ES" sz="2000" dirty="0">
                <a:solidFill>
                  <a:schemeClr val="bg2">
                    <a:lumMod val="50000"/>
                  </a:schemeClr>
                </a:solidFill>
              </a:rPr>
              <a:t>Los 2.250 delitos registrados en 2020 no alcanzan un ratio de 0,1 delito por cada mil habitantes</a:t>
            </a:r>
            <a:r>
              <a:rPr lang="es-ES" sz="2000" dirty="0"/>
              <a:t>. </a:t>
            </a:r>
            <a:r>
              <a:rPr lang="es-ES" sz="2000" b="1" dirty="0">
                <a:solidFill>
                  <a:srgbClr val="0070C0"/>
                </a:solidFill>
              </a:rPr>
              <a:t>El 90% de los visitantes y el 65% de los residentes coinciden en la percepción de seguridad del centro.</a:t>
            </a:r>
          </a:p>
        </p:txBody>
      </p:sp>
      <p:pic>
        <p:nvPicPr>
          <p:cNvPr id="5122" name="Picture 2" descr="10 MEJORES sitios de interés en Santiago de Compostela (2022)">
            <a:extLst>
              <a:ext uri="{FF2B5EF4-FFF2-40B4-BE49-F238E27FC236}">
                <a16:creationId xmlns:a16="http://schemas.microsoft.com/office/drawing/2014/main" id="{A21EE75F-71C8-C07E-1C28-F6893D7E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474" y="746538"/>
            <a:ext cx="1856608" cy="14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mercio local: demasiado online y poco turista en un casco viejo 'muerto'">
            <a:extLst>
              <a:ext uri="{FF2B5EF4-FFF2-40B4-BE49-F238E27FC236}">
                <a16:creationId xmlns:a16="http://schemas.microsoft.com/office/drawing/2014/main" id="{7ED11E22-B906-F103-D875-F1952680D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4" y="2237465"/>
            <a:ext cx="2525874" cy="142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yuntamiento - Concello Santiago de Compostela en Santiago">
            <a:extLst>
              <a:ext uri="{FF2B5EF4-FFF2-40B4-BE49-F238E27FC236}">
                <a16:creationId xmlns:a16="http://schemas.microsoft.com/office/drawing/2014/main" id="{F1ED9E13-6AD8-16E5-06B4-5CFEA83B8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772" y="3826968"/>
            <a:ext cx="2484012" cy="18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370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1503A58-82EF-4328-9994-561E5AFCD884}"/>
              </a:ext>
            </a:extLst>
          </p:cNvPr>
          <p:cNvSpPr txBox="1"/>
          <p:nvPr/>
        </p:nvSpPr>
        <p:spPr>
          <a:xfrm>
            <a:off x="406975" y="6370457"/>
            <a:ext cx="5046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Mayo - 2021</a:t>
            </a:r>
          </a:p>
        </p:txBody>
      </p:sp>
      <p:sp>
        <p:nvSpPr>
          <p:cNvPr id="3" name="Google Shape;245;p41">
            <a:extLst>
              <a:ext uri="{FF2B5EF4-FFF2-40B4-BE49-F238E27FC236}">
                <a16:creationId xmlns:a16="http://schemas.microsoft.com/office/drawing/2014/main" id="{6F23616D-5C84-4C24-8885-65580ED1AB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C45AC286-FB92-6BAF-FB38-A6E5ADA20403}"/>
              </a:ext>
            </a:extLst>
          </p:cNvPr>
          <p:cNvSpPr/>
          <p:nvPr/>
        </p:nvSpPr>
        <p:spPr>
          <a:xfrm>
            <a:off x="3936000" y="1267933"/>
            <a:ext cx="4320000" cy="4320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34">
            <a:extLst>
              <a:ext uri="{FF2B5EF4-FFF2-40B4-BE49-F238E27FC236}">
                <a16:creationId xmlns:a16="http://schemas.microsoft.com/office/drawing/2014/main" id="{B1AF8178-23AF-0ED2-E9EB-ED6AC2EC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308" y="2856579"/>
            <a:ext cx="4115728" cy="114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23D17ED-9D7D-D70A-4180-E595A0E6EB7D}"/>
              </a:ext>
            </a:extLst>
          </p:cNvPr>
          <p:cNvSpPr txBox="1"/>
          <p:nvPr/>
        </p:nvSpPr>
        <p:spPr>
          <a:xfrm>
            <a:off x="0" y="6100852"/>
            <a:ext cx="2740830" cy="539209"/>
          </a:xfrm>
          <a:prstGeom prst="rect">
            <a:avLst/>
          </a:prstGeom>
          <a:noFill/>
        </p:spPr>
        <p:txBody>
          <a:bodyPr wrap="square" lIns="107275" tIns="53637" rIns="107275" bIns="53637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C/Velázquez, 50. 6ª Planta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28001 Madrid España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5170B687-A271-9F16-0F5D-B670EAF64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1339" y="3999286"/>
            <a:ext cx="1289322" cy="59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55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882D4F3-3321-482D-8D3A-2AAA56EE38A5}"/>
              </a:ext>
            </a:extLst>
          </p:cNvPr>
          <p:cNvSpPr/>
          <p:nvPr/>
        </p:nvSpPr>
        <p:spPr>
          <a:xfrm>
            <a:off x="6265417" y="811116"/>
            <a:ext cx="5558287" cy="55209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8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Percepción de seguridad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Percepción de saturación</a:t>
            </a:r>
            <a:endParaRPr lang="es-ES" dirty="0">
              <a:solidFill>
                <a:srgbClr val="8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Percepción sobre las condiciones de higiene, saneamiento y limpieza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Percepción sobre la conservación del patrimonio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Percepción sobre el comercio y los servicios de la ciudad</a:t>
            </a:r>
          </a:p>
          <a:p>
            <a:pPr algn="ctr"/>
            <a:endParaRPr lang="es-ES" dirty="0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4D8CC9C7-3B5C-4575-B39F-B8AFEBE2151F}"/>
              </a:ext>
            </a:extLst>
          </p:cNvPr>
          <p:cNvSpPr/>
          <p:nvPr/>
        </p:nvSpPr>
        <p:spPr>
          <a:xfrm>
            <a:off x="368296" y="885761"/>
            <a:ext cx="5558287" cy="552090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ES" sz="1400" dirty="0">
              <a:solidFill>
                <a:srgbClr val="80808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ES" sz="1600" dirty="0">
              <a:solidFill>
                <a:srgbClr val="808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s-ES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oncentración de personas / saturación de áreas patrimoniales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Tránsito de personas 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de los movimientos de población: centros históricos ‐ otras áreas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Oferta comercial  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Niveles de contaminación del aire 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Volumen de residuos sólidos recogidos 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Frecuencia de intervención de los servicios de limpieza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 personas / papeleras / contenedores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 vivienda residencial / vivienda turística 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Coste vivienda (m2): alquiler / compra 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 de criminalidad en el área de monitorización 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14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B836FA3-A9D8-40BA-A0FF-A67DC506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19BEB15-A288-4211-AA65-054A6C49BBB5}"/>
              </a:ext>
            </a:extLst>
          </p:cNvPr>
          <p:cNvSpPr/>
          <p:nvPr/>
        </p:nvSpPr>
        <p:spPr>
          <a:xfrm>
            <a:off x="6384520" y="998198"/>
            <a:ext cx="5558287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solidFill>
                  <a:srgbClr val="637B7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Indicadores de percepción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BD8892A-BB7A-4BB3-B50A-334D2FD36A51}"/>
              </a:ext>
            </a:extLst>
          </p:cNvPr>
          <p:cNvSpPr/>
          <p:nvPr/>
        </p:nvSpPr>
        <p:spPr>
          <a:xfrm>
            <a:off x="368296" y="978635"/>
            <a:ext cx="5558287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solidFill>
                  <a:srgbClr val="637B7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Indicadores objetivables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1293549-2A0E-3D5A-1A84-2F22E5F5DA9C}"/>
              </a:ext>
            </a:extLst>
          </p:cNvPr>
          <p:cNvSpPr txBox="1"/>
          <p:nvPr/>
        </p:nvSpPr>
        <p:spPr>
          <a:xfrm>
            <a:off x="0" y="82001"/>
            <a:ext cx="1067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>
                <a:solidFill>
                  <a:srgbClr val="637B7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INDICADORES</a:t>
            </a: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sz="1500" b="1" dirty="0">
                <a:solidFill>
                  <a:srgbClr val="637B7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DE MEDICIÓN</a:t>
            </a:r>
          </a:p>
        </p:txBody>
      </p:sp>
    </p:spTree>
    <p:extLst>
      <p:ext uri="{BB962C8B-B14F-4D97-AF65-F5344CB8AC3E}">
        <p14:creationId xmlns:p14="http://schemas.microsoft.com/office/powerpoint/2010/main" val="448254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E0EF447-2468-E360-0044-D663F4B9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8834A8-F132-3AEF-117C-8650AB3321FC}"/>
              </a:ext>
            </a:extLst>
          </p:cNvPr>
          <p:cNvSpPr txBox="1"/>
          <p:nvPr/>
        </p:nvSpPr>
        <p:spPr>
          <a:xfrm>
            <a:off x="5164585" y="803852"/>
            <a:ext cx="6377381" cy="183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24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INFORMACIÓN PRIMARIA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Conteos de afluencia en puntos críticos.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Mediciones de densidad de visitantes sobre imágenes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Encuesta a residentes y visitantes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58B798C-46CB-94A5-4411-5C042C36194D}"/>
              </a:ext>
            </a:extLst>
          </p:cNvPr>
          <p:cNvSpPr txBox="1"/>
          <p:nvPr/>
        </p:nvSpPr>
        <p:spPr>
          <a:xfrm>
            <a:off x="156472" y="71367"/>
            <a:ext cx="6831068" cy="333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500" b="1" dirty="0">
                <a:solidFill>
                  <a:srgbClr val="637B7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METODOLOGÍA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9F0BFAB4-C7E9-625C-E562-11385A13D84F}"/>
              </a:ext>
            </a:extLst>
          </p:cNvPr>
          <p:cNvSpPr/>
          <p:nvPr/>
        </p:nvSpPr>
        <p:spPr>
          <a:xfrm>
            <a:off x="2385060" y="1463040"/>
            <a:ext cx="2125980" cy="6248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E42A2C69-490F-6E08-811C-101FC21880A8}"/>
              </a:ext>
            </a:extLst>
          </p:cNvPr>
          <p:cNvSpPr/>
          <p:nvPr/>
        </p:nvSpPr>
        <p:spPr>
          <a:xfrm rot="10800000">
            <a:off x="8660392" y="4002776"/>
            <a:ext cx="2125980" cy="6248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F73E1A5-1BB8-65C8-70C4-FFF9ECD09456}"/>
              </a:ext>
            </a:extLst>
          </p:cNvPr>
          <p:cNvSpPr txBox="1"/>
          <p:nvPr/>
        </p:nvSpPr>
        <p:spPr>
          <a:xfrm>
            <a:off x="868597" y="2642560"/>
            <a:ext cx="7613922" cy="3758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24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INFORMACIÓN SECUNDARIA:</a:t>
            </a:r>
          </a:p>
          <a:p>
            <a:pPr algn="just">
              <a:spcAft>
                <a:spcPts val="1000"/>
              </a:spcAft>
            </a:pP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Instituto </a:t>
            </a:r>
            <a:r>
              <a:rPr lang="es-ES" dirty="0" err="1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Galego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s-ES" dirty="0" err="1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Estatística</a:t>
            </a:r>
            <a:endParaRPr lang="es-ES" dirty="0">
              <a:solidFill>
                <a:srgbClr val="59595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Instituto Nacional de Estadística</a:t>
            </a:r>
          </a:p>
          <a:p>
            <a:pPr algn="just">
              <a:spcAft>
                <a:spcPts val="1000"/>
              </a:spcAft>
            </a:pP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Instituto </a:t>
            </a:r>
            <a:r>
              <a:rPr lang="es-ES" dirty="0" err="1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Galego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s-ES" dirty="0" err="1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Vivenda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Solo</a:t>
            </a:r>
          </a:p>
          <a:p>
            <a:pPr algn="just">
              <a:spcAft>
                <a:spcPts val="1000"/>
              </a:spcAft>
            </a:pPr>
            <a:r>
              <a:rPr lang="es-ES" dirty="0" err="1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Meteogalicia</a:t>
            </a:r>
            <a:endParaRPr lang="es-ES" dirty="0">
              <a:solidFill>
                <a:srgbClr val="59595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Turismo de Galicia</a:t>
            </a:r>
            <a:endParaRPr lang="es-ES" dirty="0">
              <a:solidFill>
                <a:srgbClr val="59595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s-ES" dirty="0" err="1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Servizos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técnicos </a:t>
            </a:r>
            <a:r>
              <a:rPr lang="es-ES" dirty="0" err="1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municipais</a:t>
            </a: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urbanismo</a:t>
            </a:r>
          </a:p>
          <a:p>
            <a:pPr algn="just">
              <a:spcAft>
                <a:spcPts val="1000"/>
              </a:spcAft>
            </a:pP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Departamento de Medioambiente do Concello de Santiago de Compostela</a:t>
            </a:r>
          </a:p>
          <a:p>
            <a:pPr algn="just">
              <a:spcAft>
                <a:spcPts val="1000"/>
              </a:spcAft>
            </a:pPr>
            <a:r>
              <a:rPr lang="es-ES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Ministerio del Interior</a:t>
            </a:r>
            <a:endParaRPr lang="es-ES" dirty="0">
              <a:solidFill>
                <a:srgbClr val="4F81BD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440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6839B55-7E80-40EB-AD76-0D2F93F4F1FA}"/>
              </a:ext>
            </a:extLst>
          </p:cNvPr>
          <p:cNvSpPr txBox="1"/>
          <p:nvPr/>
        </p:nvSpPr>
        <p:spPr>
          <a:xfrm>
            <a:off x="5477164" y="2961381"/>
            <a:ext cx="6357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INDICADORES OBJETIVABLES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5093526-F3D7-49A3-8740-1F8111197D90}"/>
              </a:ext>
            </a:extLst>
          </p:cNvPr>
          <p:cNvCxnSpPr/>
          <p:nvPr/>
        </p:nvCxnSpPr>
        <p:spPr>
          <a:xfrm>
            <a:off x="5477164" y="3924224"/>
            <a:ext cx="6314960" cy="1161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59307E3-D894-40A6-83E6-8E9D91F9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5</a:t>
            </a:fld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C27875-00D7-B4B0-1738-771B70183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" y="9434"/>
            <a:ext cx="5276850" cy="6858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7AC44F5-76E0-6E5A-0856-E913AF2D2D71}"/>
              </a:ext>
            </a:extLst>
          </p:cNvPr>
          <p:cNvGrpSpPr/>
          <p:nvPr/>
        </p:nvGrpSpPr>
        <p:grpSpPr>
          <a:xfrm>
            <a:off x="-8961" y="0"/>
            <a:ext cx="5312008" cy="7131492"/>
            <a:chOff x="-11584" y="-40944"/>
            <a:chExt cx="5312008" cy="7131492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94A570BC-0AEA-A3A4-1805-C0583E5F25A1}"/>
                </a:ext>
              </a:extLst>
            </p:cNvPr>
            <p:cNvSpPr/>
            <p:nvPr/>
          </p:nvSpPr>
          <p:spPr>
            <a:xfrm>
              <a:off x="-11584" y="-20472"/>
              <a:ext cx="5273964" cy="6858000"/>
            </a:xfrm>
            <a:prstGeom prst="rect">
              <a:avLst/>
            </a:prstGeom>
            <a:solidFill>
              <a:srgbClr val="26262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C2C4B1E-7A68-FEAE-56EE-77ACA5AC6D81}"/>
                </a:ext>
              </a:extLst>
            </p:cNvPr>
            <p:cNvSpPr txBox="1"/>
            <p:nvPr/>
          </p:nvSpPr>
          <p:spPr>
            <a:xfrm>
              <a:off x="135180" y="3935838"/>
              <a:ext cx="1344703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9900" b="1" dirty="0">
                  <a:ln>
                    <a:solidFill>
                      <a:schemeClr val="accent2"/>
                    </a:solidFill>
                  </a:ln>
                  <a:solidFill>
                    <a:schemeClr val="bg1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  <p:sp>
          <p:nvSpPr>
            <p:cNvPr id="12" name="Triángulo isósceles 11">
              <a:extLst>
                <a:ext uri="{FF2B5EF4-FFF2-40B4-BE49-F238E27FC236}">
                  <a16:creationId xmlns:a16="http://schemas.microsoft.com/office/drawing/2014/main" id="{CE3B15CB-4051-B452-12B7-2C73D396C562}"/>
                </a:ext>
              </a:extLst>
            </p:cNvPr>
            <p:cNvSpPr/>
            <p:nvPr/>
          </p:nvSpPr>
          <p:spPr>
            <a:xfrm rot="16200000">
              <a:off x="1199072" y="2715705"/>
              <a:ext cx="6858001" cy="134470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90591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6</a:t>
            </a:fld>
            <a:endParaRPr lang="es-ES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9CD8EA7-BDF2-03E9-951E-8835E558F72A}"/>
              </a:ext>
            </a:extLst>
          </p:cNvPr>
          <p:cNvCxnSpPr/>
          <p:nvPr/>
        </p:nvCxnSpPr>
        <p:spPr>
          <a:xfrm>
            <a:off x="5318620" y="814252"/>
            <a:ext cx="6323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47DBBF91-E917-FAC5-3FF2-CB011406C038}"/>
              </a:ext>
            </a:extLst>
          </p:cNvPr>
          <p:cNvSpPr txBox="1"/>
          <p:nvPr/>
        </p:nvSpPr>
        <p:spPr>
          <a:xfrm>
            <a:off x="189716" y="895017"/>
            <a:ext cx="51289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rgbClr val="E11F1D"/>
              </a:solidFill>
              <a:latin typeface="Century Gothic" panose="020B0502020202020204" pitchFamily="34" charset="0"/>
            </a:endParaRPr>
          </a:p>
          <a:p>
            <a:r>
              <a:rPr lang="es-ES" dirty="0">
                <a:solidFill>
                  <a:srgbClr val="0070C0"/>
                </a:solidFill>
                <a:latin typeface="Century Gothic" panose="020B0502020202020204" pitchFamily="34" charset="0"/>
              </a:rPr>
              <a:t>Número de personas por metro cuadrado en los puntos de seguimiento.</a:t>
            </a:r>
          </a:p>
          <a:p>
            <a:endParaRPr lang="es-ES" dirty="0">
              <a:solidFill>
                <a:srgbClr val="E11F1D"/>
              </a:solidFill>
              <a:latin typeface="Century Gothic" panose="020B0502020202020204" pitchFamily="34" charset="0"/>
            </a:endParaRPr>
          </a:p>
          <a:p>
            <a:r>
              <a:rPr lang="es-ES" sz="1400" dirty="0">
                <a:solidFill>
                  <a:srgbClr val="E11F1D"/>
                </a:solidFill>
                <a:latin typeface="Century Gothic" panose="020B0502020202020204" pitchFamily="34" charset="0"/>
              </a:rPr>
              <a:t>Umbral crítico de  0,92 m</a:t>
            </a:r>
            <a:r>
              <a:rPr lang="es-ES" sz="1400" baseline="30000" dirty="0">
                <a:solidFill>
                  <a:srgbClr val="E11F1D"/>
                </a:solidFill>
                <a:latin typeface="Century Gothic" panose="020B0502020202020204" pitchFamily="34" charset="0"/>
              </a:rPr>
              <a:t>2</a:t>
            </a:r>
            <a:r>
              <a:rPr lang="es-ES" sz="1400" dirty="0">
                <a:solidFill>
                  <a:srgbClr val="E11F1D"/>
                </a:solidFill>
                <a:latin typeface="Century Gothic" panose="020B0502020202020204" pitchFamily="34" charset="0"/>
              </a:rPr>
              <a:t>/persona.</a:t>
            </a:r>
          </a:p>
          <a:p>
            <a:r>
              <a:rPr lang="es-ES" dirty="0">
                <a:solidFill>
                  <a:srgbClr val="E11F1D"/>
                </a:solidFill>
                <a:latin typeface="Century Gothic" panose="020B0502020202020204" pitchFamily="34" charset="0"/>
              </a:rPr>
              <a:t> 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dirty="0">
                <a:solidFill>
                  <a:srgbClr val="0070C0"/>
                </a:solidFill>
                <a:latin typeface="Century Gothic" panose="020B0502020202020204" pitchFamily="34" charset="0"/>
              </a:rPr>
              <a:t>Metodología: 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Toma de fotografías en intervalos de 15 minutos, distribuidas por muestreo en diferentes días de la semana y horarios, y posterior recuento.</a:t>
            </a:r>
          </a:p>
          <a:p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Fechas de campo:</a:t>
            </a:r>
          </a:p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Entre el 16 y el 22 de agosto de 2021</a:t>
            </a:r>
          </a:p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Entre el 18 y el 24 de octubre de 2021</a:t>
            </a:r>
          </a:p>
          <a:p>
            <a:endParaRPr lang="es-ES" dirty="0">
              <a:solidFill>
                <a:srgbClr val="E11F1D"/>
              </a:solidFill>
              <a:latin typeface="Century Gothic" panose="020B0502020202020204" pitchFamily="34" charset="0"/>
            </a:endParaRPr>
          </a:p>
          <a:p>
            <a:endParaRPr lang="es-ES" dirty="0">
              <a:solidFill>
                <a:srgbClr val="E11F1D"/>
              </a:solidFill>
              <a:latin typeface="Century Gothic" panose="020B0502020202020204" pitchFamily="34" charset="0"/>
            </a:endParaRPr>
          </a:p>
          <a:p>
            <a:endParaRPr lang="es-ES" dirty="0">
              <a:solidFill>
                <a:srgbClr val="E11F1D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6C3E8F9-DB8C-DE6F-789A-03D2F486A25B}"/>
              </a:ext>
            </a:extLst>
          </p:cNvPr>
          <p:cNvSpPr/>
          <p:nvPr/>
        </p:nvSpPr>
        <p:spPr>
          <a:xfrm>
            <a:off x="1278334" y="6569750"/>
            <a:ext cx="1779192" cy="244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solidFill>
                  <a:srgbClr val="637B7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Base: total muestra.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6042853-7261-808C-1E5B-05E413B169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43" y="1072624"/>
            <a:ext cx="6323388" cy="37817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85120CE-AAFA-1473-DE79-F8936A3CFA9B}"/>
              </a:ext>
            </a:extLst>
          </p:cNvPr>
          <p:cNvSpPr txBox="1"/>
          <p:nvPr/>
        </p:nvSpPr>
        <p:spPr>
          <a:xfrm>
            <a:off x="5685307" y="5063248"/>
            <a:ext cx="61188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20 de agosto de 2021. Praza da Quintana.</a:t>
            </a:r>
          </a:p>
          <a:p>
            <a:pPr algn="ctr"/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Se contabilizan 455 personas con valores máximos de 5,49 m</a:t>
            </a:r>
            <a:r>
              <a:rPr lang="es-ES" sz="1400" baseline="30000" dirty="0">
                <a:solidFill>
                  <a:srgbClr val="0070C0"/>
                </a:solidFill>
                <a:latin typeface="Century Gothic" panose="020B0502020202020204" pitchFamily="34" charset="0"/>
              </a:rPr>
              <a:t>2</a:t>
            </a:r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 de espacio para cada persona, </a:t>
            </a:r>
            <a:endParaRPr lang="es-ES" sz="1400" dirty="0">
              <a:solidFill>
                <a:srgbClr val="0070C0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38753C8-D13B-3A9B-DF89-1D7B7A0516A9}"/>
              </a:ext>
            </a:extLst>
          </p:cNvPr>
          <p:cNvSpPr/>
          <p:nvPr/>
        </p:nvSpPr>
        <p:spPr>
          <a:xfrm>
            <a:off x="189716" y="91524"/>
            <a:ext cx="10714504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solidFill>
                  <a:srgbClr val="637B7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Niveles de saturación de personas / saturación de áreas patrimoniales</a:t>
            </a:r>
          </a:p>
        </p:txBody>
      </p:sp>
    </p:spTree>
    <p:extLst>
      <p:ext uri="{BB962C8B-B14F-4D97-AF65-F5344CB8AC3E}">
        <p14:creationId xmlns:p14="http://schemas.microsoft.com/office/powerpoint/2010/main" val="157802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17542587-3606-6DEA-8657-001C5FA35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8" t="18865" r="9521" b="4964"/>
          <a:stretch/>
        </p:blipFill>
        <p:spPr bwMode="auto">
          <a:xfrm>
            <a:off x="662446" y="826945"/>
            <a:ext cx="8219872" cy="52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F2CED243-844C-4C53-8C9E-F88720EA171B}"/>
              </a:ext>
            </a:extLst>
          </p:cNvPr>
          <p:cNvSpPr/>
          <p:nvPr/>
        </p:nvSpPr>
        <p:spPr>
          <a:xfrm>
            <a:off x="8973136" y="934796"/>
            <a:ext cx="2743200" cy="4978537"/>
          </a:xfrm>
          <a:prstGeom prst="round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800" b="1" u="sng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PUNTOS DE MEDICIÓN: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8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Plaza do Obradoiro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Plaza da </a:t>
            </a:r>
            <a:r>
              <a:rPr lang="es-ES" sz="18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Quintana</a:t>
            </a:r>
            <a:endParaRPr lang="es-ES" dirty="0">
              <a:solidFill>
                <a:srgbClr val="59595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8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Plaza de Galicia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8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Porta do </a:t>
            </a:r>
            <a:r>
              <a:rPr lang="es-ES" sz="1800" dirty="0" err="1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Camiño</a:t>
            </a:r>
            <a:endParaRPr lang="es-ES" sz="1800" dirty="0">
              <a:solidFill>
                <a:srgbClr val="59595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Algalia de Arriba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DB56DCA-C49B-49DA-B069-D31999992702}"/>
              </a:ext>
            </a:extLst>
          </p:cNvPr>
          <p:cNvSpPr txBox="1"/>
          <p:nvPr/>
        </p:nvSpPr>
        <p:spPr>
          <a:xfrm>
            <a:off x="107036" y="194843"/>
            <a:ext cx="10679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637B7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Puntos de medición de tránsito de peatones y nivel de saturación 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A1DD60-90B5-4B39-89A9-BF01DD0C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23" name="3 Multiplicar">
            <a:extLst>
              <a:ext uri="{FF2B5EF4-FFF2-40B4-BE49-F238E27FC236}">
                <a16:creationId xmlns:a16="http://schemas.microsoft.com/office/drawing/2014/main" id="{6C044A57-1130-C077-2051-67D2DCA51646}"/>
              </a:ext>
            </a:extLst>
          </p:cNvPr>
          <p:cNvSpPr/>
          <p:nvPr/>
        </p:nvSpPr>
        <p:spPr>
          <a:xfrm>
            <a:off x="3496464" y="2805512"/>
            <a:ext cx="288032" cy="216024"/>
          </a:xfrm>
          <a:prstGeom prst="mathMultiply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5 Multiplicar">
            <a:extLst>
              <a:ext uri="{FF2B5EF4-FFF2-40B4-BE49-F238E27FC236}">
                <a16:creationId xmlns:a16="http://schemas.microsoft.com/office/drawing/2014/main" id="{2AA20ACC-DE22-1C7B-4D99-7AAC00CD4E2C}"/>
              </a:ext>
            </a:extLst>
          </p:cNvPr>
          <p:cNvSpPr/>
          <p:nvPr/>
        </p:nvSpPr>
        <p:spPr>
          <a:xfrm>
            <a:off x="4283968" y="3717032"/>
            <a:ext cx="288032" cy="216024"/>
          </a:xfrm>
          <a:prstGeom prst="mathMultiply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 Multiplicar">
            <a:extLst>
              <a:ext uri="{FF2B5EF4-FFF2-40B4-BE49-F238E27FC236}">
                <a16:creationId xmlns:a16="http://schemas.microsoft.com/office/drawing/2014/main" id="{15308102-0E77-88B3-2CD4-610E7B422842}"/>
              </a:ext>
            </a:extLst>
          </p:cNvPr>
          <p:cNvSpPr/>
          <p:nvPr/>
        </p:nvSpPr>
        <p:spPr>
          <a:xfrm>
            <a:off x="6300192" y="3424065"/>
            <a:ext cx="288032" cy="216024"/>
          </a:xfrm>
          <a:prstGeom prst="mathMultiply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8 Multiplicar">
            <a:extLst>
              <a:ext uri="{FF2B5EF4-FFF2-40B4-BE49-F238E27FC236}">
                <a16:creationId xmlns:a16="http://schemas.microsoft.com/office/drawing/2014/main" id="{6DDB5BB1-F8B8-B478-25E8-BB49C0A46DA6}"/>
              </a:ext>
            </a:extLst>
          </p:cNvPr>
          <p:cNvSpPr/>
          <p:nvPr/>
        </p:nvSpPr>
        <p:spPr>
          <a:xfrm>
            <a:off x="6300192" y="4581128"/>
            <a:ext cx="288032" cy="216024"/>
          </a:xfrm>
          <a:prstGeom prst="mathMultiply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7 Multiplicar">
            <a:extLst>
              <a:ext uri="{FF2B5EF4-FFF2-40B4-BE49-F238E27FC236}">
                <a16:creationId xmlns:a16="http://schemas.microsoft.com/office/drawing/2014/main" id="{5F14CD9E-199A-AC33-C388-6B3361F71743}"/>
              </a:ext>
            </a:extLst>
          </p:cNvPr>
          <p:cNvSpPr/>
          <p:nvPr/>
        </p:nvSpPr>
        <p:spPr>
          <a:xfrm>
            <a:off x="1979712" y="5301208"/>
            <a:ext cx="288032" cy="216024"/>
          </a:xfrm>
          <a:prstGeom prst="mathMultiply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61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8</a:t>
            </a:fld>
            <a:endParaRPr lang="es-ES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9CD8EA7-BDF2-03E9-951E-8835E558F72A}"/>
              </a:ext>
            </a:extLst>
          </p:cNvPr>
          <p:cNvCxnSpPr/>
          <p:nvPr/>
        </p:nvCxnSpPr>
        <p:spPr>
          <a:xfrm>
            <a:off x="5318620" y="814252"/>
            <a:ext cx="6323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47DBBF91-E917-FAC5-3FF2-CB011406C038}"/>
              </a:ext>
            </a:extLst>
          </p:cNvPr>
          <p:cNvSpPr txBox="1"/>
          <p:nvPr/>
        </p:nvSpPr>
        <p:spPr>
          <a:xfrm>
            <a:off x="189716" y="895017"/>
            <a:ext cx="51289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>
              <a:solidFill>
                <a:srgbClr val="E11F1D"/>
              </a:solidFill>
              <a:latin typeface="Century Gothic" panose="020B0502020202020204" pitchFamily="34" charset="0"/>
            </a:endParaRPr>
          </a:p>
          <a:p>
            <a:r>
              <a:rPr lang="es-ES" dirty="0">
                <a:solidFill>
                  <a:srgbClr val="0070C0"/>
                </a:solidFill>
                <a:latin typeface="Century Gothic" panose="020B0502020202020204" pitchFamily="34" charset="0"/>
              </a:rPr>
              <a:t>Número de personas que acceden al Casco Histórico.</a:t>
            </a:r>
          </a:p>
          <a:p>
            <a:r>
              <a:rPr lang="es-ES" dirty="0">
                <a:solidFill>
                  <a:srgbClr val="E11F1D"/>
                </a:solidFill>
                <a:latin typeface="Century Gothic" panose="020B0502020202020204" pitchFamily="34" charset="0"/>
              </a:rPr>
              <a:t> 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dirty="0">
                <a:solidFill>
                  <a:srgbClr val="0070C0"/>
                </a:solidFill>
                <a:latin typeface="Century Gothic" panose="020B0502020202020204" pitchFamily="34" charset="0"/>
              </a:rPr>
              <a:t>Metodología: 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120 mediciones manuales de una hora a intervalos de 10 minutos, distribuidas por muestreo en diferentes días de la semana y horarios en:</a:t>
            </a:r>
          </a:p>
          <a:p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Porta do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Camiño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Praza de Galicia / Café Derby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Algalia de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Abaixo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Fechas de trabajo de campo:</a:t>
            </a:r>
          </a:p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Entre el 16 y el 22 de agosto de 2021</a:t>
            </a:r>
          </a:p>
          <a:p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Entre el 18 y el 24 de octubre de 2021</a:t>
            </a:r>
          </a:p>
          <a:p>
            <a:endParaRPr lang="es-ES" sz="1400" dirty="0">
              <a:solidFill>
                <a:srgbClr val="E11F1D"/>
              </a:solidFill>
              <a:latin typeface="Century Gothic" panose="020B0502020202020204" pitchFamily="34" charset="0"/>
            </a:endParaRPr>
          </a:p>
          <a:p>
            <a:endParaRPr lang="es-ES" dirty="0">
              <a:solidFill>
                <a:srgbClr val="E11F1D"/>
              </a:solidFill>
              <a:latin typeface="Century Gothic" panose="020B0502020202020204" pitchFamily="34" charset="0"/>
            </a:endParaRPr>
          </a:p>
          <a:p>
            <a:endParaRPr lang="es-ES" dirty="0">
              <a:solidFill>
                <a:srgbClr val="E11F1D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6C3E8F9-DB8C-DE6F-789A-03D2F486A25B}"/>
              </a:ext>
            </a:extLst>
          </p:cNvPr>
          <p:cNvSpPr/>
          <p:nvPr/>
        </p:nvSpPr>
        <p:spPr>
          <a:xfrm>
            <a:off x="1278334" y="6569750"/>
            <a:ext cx="1779192" cy="244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solidFill>
                  <a:srgbClr val="637B7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Base: total muestra.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5120CE-AAFA-1473-DE79-F8936A3CFA9B}"/>
              </a:ext>
            </a:extLst>
          </p:cNvPr>
          <p:cNvSpPr txBox="1"/>
          <p:nvPr/>
        </p:nvSpPr>
        <p:spPr>
          <a:xfrm>
            <a:off x="5685307" y="5063248"/>
            <a:ext cx="61188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21 de agosto de 2021 a las 13 horas. Praza de Galicia/Derby.</a:t>
            </a:r>
          </a:p>
          <a:p>
            <a:pPr algn="ctr"/>
            <a:r>
              <a:rPr lang="es-ES" sz="1400" dirty="0">
                <a:solidFill>
                  <a:srgbClr val="0070C0"/>
                </a:solidFill>
                <a:latin typeface="Century Gothic" panose="020B0502020202020204" pitchFamily="34" charset="0"/>
              </a:rPr>
              <a:t>Se contabilizan 276 personas accediendo al Casco Vello por este punto en un período de 10 minutos.</a:t>
            </a:r>
            <a:endParaRPr lang="es-ES" sz="1400" dirty="0">
              <a:solidFill>
                <a:srgbClr val="0070C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AC37CAF-7C81-D7DB-EAC9-ECCE1C7EE053}"/>
              </a:ext>
            </a:extLst>
          </p:cNvPr>
          <p:cNvSpPr txBox="1"/>
          <p:nvPr/>
        </p:nvSpPr>
        <p:spPr>
          <a:xfrm>
            <a:off x="274320" y="71498"/>
            <a:ext cx="7749540" cy="381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s-ES" b="1" dirty="0">
                <a:solidFill>
                  <a:srgbClr val="637B7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Tránsito real de número de personas / área / tiempo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1B8877E-8FB3-0CB4-900E-9517D4A74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75" t="19020" r="37000" b="19667"/>
          <a:stretch/>
        </p:blipFill>
        <p:spPr>
          <a:xfrm>
            <a:off x="8487328" y="895017"/>
            <a:ext cx="3037719" cy="401020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A4B6234-7744-1600-5D6E-06C3179F09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12" t="19020" r="37063" b="19666"/>
          <a:stretch/>
        </p:blipFill>
        <p:spPr>
          <a:xfrm>
            <a:off x="5449608" y="895017"/>
            <a:ext cx="3037719" cy="401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9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F642B0-6ABC-41EC-BE3F-7976E0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28C6-149C-49A8-ABBF-D9459B1E097C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5B0E1E8-62F0-52CB-BA2C-47CFF4C6A2E1}"/>
              </a:ext>
            </a:extLst>
          </p:cNvPr>
          <p:cNvSpPr/>
          <p:nvPr/>
        </p:nvSpPr>
        <p:spPr>
          <a:xfrm>
            <a:off x="1278333" y="6569750"/>
            <a:ext cx="6274991" cy="244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solidFill>
                  <a:srgbClr val="637B7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Base: total muestra. Para el cálculo del saldo, se han excluido los casos de NS/NC.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BBBEBE59-59AC-A89E-8446-BA5A3D7242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708558"/>
              </p:ext>
            </p:extLst>
          </p:nvPr>
        </p:nvGraphicFramePr>
        <p:xfrm>
          <a:off x="5946711" y="3093074"/>
          <a:ext cx="5763208" cy="3213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2897D8C-FA63-9C4D-92A9-7FD7F4872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504217"/>
              </p:ext>
            </p:extLst>
          </p:nvPr>
        </p:nvGraphicFramePr>
        <p:xfrm>
          <a:off x="195942" y="93924"/>
          <a:ext cx="7442572" cy="286449"/>
        </p:xfrm>
        <a:graphic>
          <a:graphicData uri="http://schemas.openxmlformats.org/drawingml/2006/table">
            <a:tbl>
              <a:tblPr firstRow="1" firstCol="1" bandRow="1"/>
              <a:tblGrid>
                <a:gridCol w="7442572">
                  <a:extLst>
                    <a:ext uri="{9D8B030D-6E8A-4147-A177-3AD203B41FA5}">
                      <a16:colId xmlns:a16="http://schemas.microsoft.com/office/drawing/2014/main" val="165439041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800" b="1" kern="1200" dirty="0">
                          <a:solidFill>
                            <a:srgbClr val="637B7F"/>
                          </a:solidFill>
                          <a:latin typeface="Century Gothic" panose="020B0502020202020204" pitchFamily="34" charset="0"/>
                          <a:ea typeface="+mn-ea"/>
                          <a:cs typeface="Times New Roman" panose="02020603050405020304" pitchFamily="18" charset="0"/>
                        </a:rPr>
                        <a:t>Evolución de la población y Tasa de desempleo</a:t>
                      </a: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44779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0695186-9D0F-A458-4CDB-FCCAA456C0B9}"/>
              </a:ext>
            </a:extLst>
          </p:cNvPr>
          <p:cNvSpPr txBox="1"/>
          <p:nvPr/>
        </p:nvSpPr>
        <p:spPr>
          <a:xfrm>
            <a:off x="772477" y="4874672"/>
            <a:ext cx="10647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Fuente: Instituto Galego de Estatística</a:t>
            </a:r>
            <a:endParaRPr lang="es-ES" sz="1400" dirty="0"/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162668F4-5896-6BD9-41B6-A397052890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1154041"/>
              </p:ext>
            </p:extLst>
          </p:nvPr>
        </p:nvGraphicFramePr>
        <p:xfrm>
          <a:off x="195942" y="836570"/>
          <a:ext cx="5900057" cy="3125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560012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SD_CamCo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11F1D"/>
      </a:accent1>
      <a:accent2>
        <a:srgbClr val="FAD701"/>
      </a:accent2>
      <a:accent3>
        <a:srgbClr val="DADADA"/>
      </a:accent3>
      <a:accent4>
        <a:srgbClr val="FF6A00"/>
      </a:accent4>
      <a:accent5>
        <a:srgbClr val="3BD42E"/>
      </a:accent5>
      <a:accent6>
        <a:srgbClr val="0097C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10758</TotalTime>
  <Words>1958</Words>
  <Application>Microsoft Office PowerPoint</Application>
  <PresentationFormat>Panorámica</PresentationFormat>
  <Paragraphs>475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Century Gothic</vt:lpstr>
      <vt:lpstr>Courier New</vt:lpstr>
      <vt:lpstr>Oswald Regular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Casanueva</dc:creator>
  <cp:lastModifiedBy>Luffi</cp:lastModifiedBy>
  <cp:revision>891</cp:revision>
  <cp:lastPrinted>2022-09-01T10:46:34Z</cp:lastPrinted>
  <dcterms:created xsi:type="dcterms:W3CDTF">2020-05-11T07:18:48Z</dcterms:created>
  <dcterms:modified xsi:type="dcterms:W3CDTF">2022-12-09T13:36:55Z</dcterms:modified>
</cp:coreProperties>
</file>