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9"/>
  </p:notesMasterIdLst>
  <p:sldIdLst>
    <p:sldId id="319" r:id="rId2"/>
    <p:sldId id="1499" r:id="rId3"/>
    <p:sldId id="1521" r:id="rId4"/>
    <p:sldId id="1522" r:id="rId5"/>
    <p:sldId id="1523" r:id="rId6"/>
    <p:sldId id="1524" r:id="rId7"/>
    <p:sldId id="1490" r:id="rId8"/>
    <p:sldId id="1489" r:id="rId9"/>
    <p:sldId id="1491" r:id="rId10"/>
    <p:sldId id="1492" r:id="rId11"/>
    <p:sldId id="1493" r:id="rId12"/>
    <p:sldId id="1495" r:id="rId13"/>
    <p:sldId id="1498" r:id="rId14"/>
    <p:sldId id="1496" r:id="rId15"/>
    <p:sldId id="1497" r:id="rId16"/>
    <p:sldId id="1457" r:id="rId17"/>
    <p:sldId id="955" r:id="rId18"/>
    <p:sldId id="1460" r:id="rId19"/>
    <p:sldId id="1462" r:id="rId20"/>
    <p:sldId id="949" r:id="rId21"/>
    <p:sldId id="954" r:id="rId22"/>
    <p:sldId id="950" r:id="rId23"/>
    <p:sldId id="1463" r:id="rId24"/>
    <p:sldId id="1464" r:id="rId25"/>
    <p:sldId id="1467" r:id="rId26"/>
    <p:sldId id="1469" r:id="rId27"/>
    <p:sldId id="1465" r:id="rId28"/>
    <p:sldId id="1466" r:id="rId29"/>
    <p:sldId id="951" r:id="rId30"/>
    <p:sldId id="1484" r:id="rId31"/>
    <p:sldId id="1483" r:id="rId32"/>
    <p:sldId id="1482" r:id="rId33"/>
    <p:sldId id="1468" r:id="rId34"/>
    <p:sldId id="1481" r:id="rId35"/>
    <p:sldId id="1504" r:id="rId36"/>
    <p:sldId id="1505" r:id="rId37"/>
    <p:sldId id="952" r:id="rId38"/>
    <p:sldId id="953" r:id="rId39"/>
    <p:sldId id="956" r:id="rId40"/>
    <p:sldId id="957" r:id="rId41"/>
    <p:sldId id="958" r:id="rId42"/>
    <p:sldId id="960" r:id="rId43"/>
    <p:sldId id="946" r:id="rId44"/>
    <p:sldId id="962" r:id="rId45"/>
    <p:sldId id="1516" r:id="rId46"/>
    <p:sldId id="1519" r:id="rId47"/>
    <p:sldId id="1517" r:id="rId48"/>
    <p:sldId id="1518" r:id="rId49"/>
    <p:sldId id="1480" r:id="rId50"/>
    <p:sldId id="965" r:id="rId51"/>
    <p:sldId id="966" r:id="rId52"/>
    <p:sldId id="1511" r:id="rId53"/>
    <p:sldId id="968" r:id="rId54"/>
    <p:sldId id="970" r:id="rId55"/>
    <p:sldId id="1503" r:id="rId56"/>
    <p:sldId id="1486" r:id="rId57"/>
    <p:sldId id="1513" r:id="rId58"/>
    <p:sldId id="1476" r:id="rId59"/>
    <p:sldId id="1475" r:id="rId60"/>
    <p:sldId id="1477" r:id="rId61"/>
    <p:sldId id="1478" r:id="rId62"/>
    <p:sldId id="971" r:id="rId63"/>
    <p:sldId id="967" r:id="rId64"/>
    <p:sldId id="972" r:id="rId65"/>
    <p:sldId id="1515" r:id="rId66"/>
    <p:sldId id="1514" r:id="rId67"/>
    <p:sldId id="1474" r:id="rId68"/>
    <p:sldId id="973" r:id="rId69"/>
    <p:sldId id="974" r:id="rId70"/>
    <p:sldId id="975" r:id="rId71"/>
    <p:sldId id="1487" r:id="rId72"/>
    <p:sldId id="976" r:id="rId73"/>
    <p:sldId id="1471" r:id="rId74"/>
    <p:sldId id="1472" r:id="rId75"/>
    <p:sldId id="1470" r:id="rId76"/>
    <p:sldId id="1473" r:id="rId77"/>
    <p:sldId id="1520" r:id="rId7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F00"/>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908"/>
    <p:restoredTop sz="96296"/>
  </p:normalViewPr>
  <p:slideViewPr>
    <p:cSldViewPr snapToGrid="0">
      <p:cViewPr varScale="1">
        <p:scale>
          <a:sx n="114" d="100"/>
          <a:sy n="114" d="100"/>
        </p:scale>
        <p:origin x="1122" y="102"/>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56861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36200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53478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27565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46013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04357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44786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89305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36779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6941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03555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91291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87786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54778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94497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84380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73482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91610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09946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98108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290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07610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69240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87279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35256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91957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92067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01130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78536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661972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80012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67706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6fd20d68c888358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6fd20d68c888358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err="1"/>
              <a:t>Whitelegg</a:t>
            </a:r>
            <a:r>
              <a:rPr lang="es-ES"/>
              <a:t>, J. (2016): </a:t>
            </a:r>
            <a:r>
              <a:rPr lang="es-ES" err="1"/>
              <a:t>Mobility</a:t>
            </a:r>
            <a:r>
              <a:rPr lang="es-ES"/>
              <a:t>. Straw Barnes </a:t>
            </a:r>
            <a:r>
              <a:rPr lang="es-ES" err="1"/>
              <a:t>Press</a:t>
            </a:r>
            <a:endParaRPr/>
          </a:p>
        </p:txBody>
      </p:sp>
    </p:spTree>
    <p:extLst>
      <p:ext uri="{BB962C8B-B14F-4D97-AF65-F5344CB8AC3E}">
        <p14:creationId xmlns:p14="http://schemas.microsoft.com/office/powerpoint/2010/main" val="935412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50060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03982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78476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821034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12811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17606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283113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038358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32948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67005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6fd20d68c888358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6fd20d68c888358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Pozueta, J. (2000). Movilidad y planeamiento sostenible: Hacia una consideración inteligente del transporte y la movilidad en el planeamiento y en el diseño urbano. Universidad Complutense de Madrid.</a:t>
            </a:r>
            <a:endParaRPr/>
          </a:p>
        </p:txBody>
      </p:sp>
    </p:spTree>
    <p:extLst>
      <p:ext uri="{BB962C8B-B14F-4D97-AF65-F5344CB8AC3E}">
        <p14:creationId xmlns:p14="http://schemas.microsoft.com/office/powerpoint/2010/main" val="1453078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067110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58568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198569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46235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920564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986698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069326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804656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82045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6555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0922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75624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80698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extLst>
      <p:ext uri="{BB962C8B-B14F-4D97-AF65-F5344CB8AC3E}">
        <p14:creationId xmlns:p14="http://schemas.microsoft.com/office/powerpoint/2010/main" val="3877082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p:cNvGrpSpPr/>
        <p:nvPr/>
      </p:nvGrpSpPr>
      <p:grpSpPr>
        <a:xfrm>
          <a:off x="0" y="0"/>
          <a:ext cx="0" cy="0"/>
          <a:chOff x="0" y="0"/>
          <a:chExt cx="0" cy="0"/>
        </a:xfrm>
      </p:grpSpPr>
      <p:sp>
        <p:nvSpPr>
          <p:cNvPr id="2" name="Rectángulo 1">
            <a:extLst>
              <a:ext uri="{FF2B5EF4-FFF2-40B4-BE49-F238E27FC236}">
                <a16:creationId xmlns:a16="http://schemas.microsoft.com/office/drawing/2014/main" id="{CC1480E3-0982-9521-BF84-6EC04E85F3CF}"/>
              </a:ext>
            </a:extLst>
          </p:cNvPr>
          <p:cNvSpPr/>
          <p:nvPr/>
        </p:nvSpPr>
        <p:spPr>
          <a:xfrm>
            <a:off x="0" y="2220287"/>
            <a:ext cx="9144000" cy="769441"/>
          </a:xfrm>
          <a:prstGeom prst="rect">
            <a:avLst/>
          </a:prstGeom>
        </p:spPr>
        <p:txBody>
          <a:bodyPr wrap="square">
            <a:spAutoFit/>
          </a:bodyPr>
          <a:lstStyle/>
          <a:p>
            <a:pPr algn="ctr"/>
            <a:r>
              <a:rPr lang="es-ES" sz="4400" b="1">
                <a:solidFill>
                  <a:srgbClr val="0B5394"/>
                </a:solidFill>
                <a:latin typeface="Cambria" panose="02040503050406030204" pitchFamily="18" charset="0"/>
                <a:cs typeface="Calibri"/>
              </a:rPr>
              <a:t>Flow Management Model</a:t>
            </a:r>
          </a:p>
        </p:txBody>
      </p:sp>
      <p:sp>
        <p:nvSpPr>
          <p:cNvPr id="5" name="CuadroTexto 4">
            <a:extLst>
              <a:ext uri="{FF2B5EF4-FFF2-40B4-BE49-F238E27FC236}">
                <a16:creationId xmlns:a16="http://schemas.microsoft.com/office/drawing/2014/main" id="{F93F3B47-1C93-0E41-2940-29542F41E250}"/>
              </a:ext>
            </a:extLst>
          </p:cNvPr>
          <p:cNvSpPr txBox="1"/>
          <p:nvPr/>
        </p:nvSpPr>
        <p:spPr>
          <a:xfrm>
            <a:off x="0" y="3977523"/>
            <a:ext cx="9143998" cy="376385"/>
          </a:xfrm>
          <a:prstGeom prst="rect">
            <a:avLst/>
          </a:prstGeom>
          <a:noFill/>
        </p:spPr>
        <p:txBody>
          <a:bodyPr wrap="square" rtlCol="0">
            <a:spAutoFit/>
          </a:bodyPr>
          <a:lstStyle/>
          <a:p>
            <a:pPr algn="ctr"/>
            <a:r>
              <a:rPr lang="es-ES" sz="1846" dirty="0">
                <a:solidFill>
                  <a:schemeClr val="bg1"/>
                </a:solidFill>
                <a:latin typeface="Cambria" panose="02040503050406030204" pitchFamily="18" charset="0"/>
              </a:rPr>
              <a:t>Miguel PAZOS OTÓN</a:t>
            </a:r>
          </a:p>
        </p:txBody>
      </p:sp>
      <p:sp>
        <p:nvSpPr>
          <p:cNvPr id="6" name="Rectángulo 5">
            <a:extLst>
              <a:ext uri="{FF2B5EF4-FFF2-40B4-BE49-F238E27FC236}">
                <a16:creationId xmlns:a16="http://schemas.microsoft.com/office/drawing/2014/main" id="{A85676AA-7D73-7B13-0845-5AFFB0986B04}"/>
              </a:ext>
            </a:extLst>
          </p:cNvPr>
          <p:cNvSpPr/>
          <p:nvPr/>
        </p:nvSpPr>
        <p:spPr>
          <a:xfrm>
            <a:off x="0" y="1400486"/>
            <a:ext cx="9143998" cy="400110"/>
          </a:xfrm>
          <a:prstGeom prst="rect">
            <a:avLst/>
          </a:prstGeom>
        </p:spPr>
        <p:txBody>
          <a:bodyPr wrap="square">
            <a:spAutoFit/>
          </a:bodyPr>
          <a:lstStyle/>
          <a:p>
            <a:pPr algn="ctr"/>
            <a:r>
              <a:rPr lang="es-ES" sz="2000" b="1">
                <a:solidFill>
                  <a:srgbClr val="C00000"/>
                </a:solidFill>
                <a:latin typeface="Cambria" panose="02040503050406030204" pitchFamily="18" charset="0"/>
              </a:rPr>
              <a:t>BODAH Project</a:t>
            </a:r>
          </a:p>
        </p:txBody>
      </p:sp>
      <p:pic>
        <p:nvPicPr>
          <p:cNvPr id="1026" name="Picture 2" descr="Centro de Estudos e Investigacións Turísticas (CETUR) - Centro de Estudos e  Investigacións Turísticas (CETUR) - USC">
            <a:extLst>
              <a:ext uri="{FF2B5EF4-FFF2-40B4-BE49-F238E27FC236}">
                <a16:creationId xmlns:a16="http://schemas.microsoft.com/office/drawing/2014/main" id="{B5673CCF-607A-02AC-AEFA-B7D13F0FB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586" y="5341704"/>
            <a:ext cx="3823142" cy="6472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abla&#10;&#10;Descripción generada automáticamente">
            <a:extLst>
              <a:ext uri="{FF2B5EF4-FFF2-40B4-BE49-F238E27FC236}">
                <a16:creationId xmlns:a16="http://schemas.microsoft.com/office/drawing/2014/main" id="{5DD45DC1-73FA-36C8-0C38-7824738959B1}"/>
              </a:ext>
            </a:extLst>
          </p:cNvPr>
          <p:cNvPicPr>
            <a:picLocks noChangeAspect="1"/>
          </p:cNvPicPr>
          <p:nvPr/>
        </p:nvPicPr>
        <p:blipFill>
          <a:blip r:embed="rId2"/>
          <a:stretch>
            <a:fillRect/>
          </a:stretch>
        </p:blipFill>
        <p:spPr>
          <a:xfrm>
            <a:off x="0" y="70701"/>
            <a:ext cx="9144000" cy="6716598"/>
          </a:xfrm>
          <a:prstGeom prst="rect">
            <a:avLst/>
          </a:prstGeom>
        </p:spPr>
      </p:pic>
    </p:spTree>
    <p:extLst>
      <p:ext uri="{BB962C8B-B14F-4D97-AF65-F5344CB8AC3E}">
        <p14:creationId xmlns:p14="http://schemas.microsoft.com/office/powerpoint/2010/main" val="926807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captura de pantalla de un celular&#10;&#10;Descripción generada automáticamente">
            <a:extLst>
              <a:ext uri="{FF2B5EF4-FFF2-40B4-BE49-F238E27FC236}">
                <a16:creationId xmlns:a16="http://schemas.microsoft.com/office/drawing/2014/main" id="{BE28405B-500A-0DDE-8EFA-57B4F14A0B0E}"/>
              </a:ext>
            </a:extLst>
          </p:cNvPr>
          <p:cNvPicPr>
            <a:picLocks noChangeAspect="1"/>
          </p:cNvPicPr>
          <p:nvPr/>
        </p:nvPicPr>
        <p:blipFill>
          <a:blip r:embed="rId2"/>
          <a:stretch>
            <a:fillRect/>
          </a:stretch>
        </p:blipFill>
        <p:spPr>
          <a:xfrm>
            <a:off x="1168551" y="0"/>
            <a:ext cx="6806897" cy="6858000"/>
          </a:xfrm>
          <a:prstGeom prst="rect">
            <a:avLst/>
          </a:prstGeom>
        </p:spPr>
      </p:pic>
    </p:spTree>
    <p:extLst>
      <p:ext uri="{BB962C8B-B14F-4D97-AF65-F5344CB8AC3E}">
        <p14:creationId xmlns:p14="http://schemas.microsoft.com/office/powerpoint/2010/main" val="259721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A59E76-FAF1-A2FE-3F7E-226ED9E99961}"/>
              </a:ext>
            </a:extLst>
          </p:cNvPr>
          <p:cNvSpPr/>
          <p:nvPr/>
        </p:nvSpPr>
        <p:spPr>
          <a:xfrm>
            <a:off x="636608" y="694570"/>
            <a:ext cx="7674015" cy="5262979"/>
          </a:xfrm>
          <a:prstGeom prst="rect">
            <a:avLst/>
          </a:prstGeom>
        </p:spPr>
        <p:txBody>
          <a:bodyPr wrap="square">
            <a:spAutoFit/>
          </a:bodyPr>
          <a:lstStyle/>
          <a:p>
            <a:pPr algn="just"/>
            <a:r>
              <a:rPr lang="es-ES" sz="2400">
                <a:latin typeface="Cambria" panose="02040503050406030204" pitchFamily="18" charset="0"/>
                <a:ea typeface="Calibri" panose="020F0502020204030204" pitchFamily="34" charset="0"/>
                <a:cs typeface="Arial" panose="020B0604020202020204" pitchFamily="34" charset="0"/>
              </a:rPr>
              <a:t>From the work carried out, a series of conclusions can be drawn that will help in making decisions related to the management of tourist flows in the city</a:t>
            </a:r>
          </a:p>
          <a:p>
            <a:pPr algn="just"/>
            <a:endParaRPr lang="es-ES" sz="2400">
              <a:latin typeface="Cambria" panose="02040503050406030204" pitchFamily="18" charset="0"/>
              <a:ea typeface="Calibri" panose="020F0502020204030204" pitchFamily="34" charset="0"/>
              <a:cs typeface="Arial" panose="020B0604020202020204" pitchFamily="34" charset="0"/>
            </a:endParaRPr>
          </a:p>
          <a:p>
            <a:pPr marL="171450" indent="-171450" algn="just">
              <a:buFont typeface="Arial" panose="020B0604020202020204" pitchFamily="34" charset="0"/>
              <a:buChar char="•"/>
            </a:pPr>
            <a:r>
              <a:rPr lang="es-ES" sz="2400">
                <a:latin typeface="Cambria" panose="02040503050406030204" pitchFamily="18" charset="0"/>
                <a:ea typeface="Calibri" panose="020F0502020204030204" pitchFamily="34" charset="0"/>
                <a:cs typeface="Arial" panose="020B0604020202020204" pitchFamily="34" charset="0"/>
              </a:rPr>
              <a:t>In the first place, and as seems evident, there are significant differences between visitors and residents in various aspects related to tourist saturation or congestion</a:t>
            </a:r>
          </a:p>
          <a:p>
            <a:pPr marL="171450" indent="-171450" algn="just">
              <a:buFont typeface="Arial" panose="020B0604020202020204" pitchFamily="34" charset="0"/>
              <a:buChar char="•"/>
            </a:pPr>
            <a:r>
              <a:rPr lang="es-ES" sz="2400">
                <a:latin typeface="Cambria" panose="02040503050406030204" pitchFamily="18" charset="0"/>
                <a:ea typeface="Calibri" panose="020F0502020204030204" pitchFamily="34" charset="0"/>
                <a:cs typeface="Arial" panose="020B0604020202020204" pitchFamily="34" charset="0"/>
              </a:rPr>
              <a:t>Generally, reviews are more positive for visitors than for residents</a:t>
            </a:r>
          </a:p>
          <a:p>
            <a:pPr marL="171450" indent="-171450" algn="just">
              <a:buFont typeface="Arial" panose="020B0604020202020204" pitchFamily="34" charset="0"/>
              <a:buChar char="•"/>
            </a:pPr>
            <a:r>
              <a:rPr lang="es-ES" sz="2400">
                <a:latin typeface="Cambria" panose="02040503050406030204" pitchFamily="18" charset="0"/>
                <a:ea typeface="Calibri" panose="020F0502020204030204" pitchFamily="34" charset="0"/>
                <a:cs typeface="Arial" panose="020B0604020202020204" pitchFamily="34" charset="0"/>
              </a:rPr>
              <a:t>Residents are aware of the importance of tourism for the city, but this does not prevent the development of tourist activity from generating a series of negative impacts on the development of daily life.</a:t>
            </a:r>
          </a:p>
        </p:txBody>
      </p:sp>
    </p:spTree>
    <p:extLst>
      <p:ext uri="{BB962C8B-B14F-4D97-AF65-F5344CB8AC3E}">
        <p14:creationId xmlns:p14="http://schemas.microsoft.com/office/powerpoint/2010/main" val="1103548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A59E76-FAF1-A2FE-3F7E-226ED9E99961}"/>
              </a:ext>
            </a:extLst>
          </p:cNvPr>
          <p:cNvSpPr/>
          <p:nvPr/>
        </p:nvSpPr>
        <p:spPr>
          <a:xfrm>
            <a:off x="614412" y="830172"/>
            <a:ext cx="7674015" cy="5016758"/>
          </a:xfrm>
          <a:prstGeom prst="rect">
            <a:avLst/>
          </a:prstGeom>
        </p:spPr>
        <p:txBody>
          <a:bodyPr wrap="square">
            <a:spAutoFit/>
          </a:bodyPr>
          <a:lstStyle/>
          <a:p>
            <a:pPr marL="171450" indent="-171450" algn="just">
              <a:buFont typeface="Arial" panose="020B0604020202020204" pitchFamily="34" charset="0"/>
              <a:buChar char="•"/>
            </a:pPr>
            <a:r>
              <a:rPr lang="es-ES" sz="2000">
                <a:latin typeface="Cambria" panose="02040503050406030204" pitchFamily="18" charset="0"/>
                <a:ea typeface="Calibri" panose="020F0502020204030204" pitchFamily="34" charset="0"/>
                <a:cs typeface="Arial" panose="020B0604020202020204" pitchFamily="34" charset="0"/>
              </a:rPr>
              <a:t>Within the aspects included to evaluate the perception of saturation, the best valued by visitors have been the "quantity and variety of the hotel and restaurant offer", the "general state of cleanliness" and the "state of conservation of monuments and tourist assets” of the Historic Center of the city of Santiago de Compostela</a:t>
            </a:r>
          </a:p>
          <a:p>
            <a:pPr marL="171450" indent="-171450" algn="just">
              <a:buFont typeface="Arial" panose="020B0604020202020204" pitchFamily="34" charset="0"/>
              <a:buChar char="•"/>
            </a:pPr>
            <a:r>
              <a:rPr lang="es-ES" sz="2000">
                <a:latin typeface="Cambria" panose="02040503050406030204" pitchFamily="18" charset="0"/>
                <a:ea typeface="Calibri" panose="020F0502020204030204" pitchFamily="34" charset="0"/>
                <a:cs typeface="Arial" panose="020B0604020202020204" pitchFamily="34" charset="0"/>
              </a:rPr>
              <a:t>On the contrary, satisfaction with the level of congestion is the aspect that receives the worst rating. It will be necessary to monitor these perceptions over time to check the evolution of this indicator</a:t>
            </a:r>
          </a:p>
          <a:p>
            <a:pPr marL="171450" indent="-171450" algn="just">
              <a:buFont typeface="Arial" panose="020B0604020202020204" pitchFamily="34" charset="0"/>
              <a:buChar char="•"/>
            </a:pPr>
            <a:r>
              <a:rPr lang="es-ES" sz="2000">
                <a:latin typeface="Cambria" panose="02040503050406030204" pitchFamily="18" charset="0"/>
                <a:ea typeface="Calibri" panose="020F0502020204030204" pitchFamily="34" charset="0"/>
                <a:cs typeface="Arial" panose="020B0604020202020204" pitchFamily="34" charset="0"/>
              </a:rPr>
              <a:t>The surveys were conducted in a year in which pre-pandemic normality had not yet fully recovered, so perceptions may not have been stable either. </a:t>
            </a:r>
          </a:p>
          <a:p>
            <a:pPr marL="171450" indent="-171450" algn="just">
              <a:buFont typeface="Arial" panose="020B0604020202020204" pitchFamily="34" charset="0"/>
              <a:buChar char="•"/>
            </a:pPr>
            <a:r>
              <a:rPr lang="es-ES" sz="2000">
                <a:latin typeface="Cambria" panose="02040503050406030204" pitchFamily="18" charset="0"/>
                <a:ea typeface="Calibri" panose="020F0502020204030204" pitchFamily="34" charset="0"/>
                <a:cs typeface="Arial" panose="020B0604020202020204" pitchFamily="34" charset="0"/>
              </a:rPr>
              <a:t>It will be necessary to verify if, over time, there is an improvement in the evaluations or, on the contrary, the level of satisfaction with this aspect decreases as tourist normality recovers.</a:t>
            </a:r>
          </a:p>
        </p:txBody>
      </p:sp>
    </p:spTree>
    <p:extLst>
      <p:ext uri="{BB962C8B-B14F-4D97-AF65-F5344CB8AC3E}">
        <p14:creationId xmlns:p14="http://schemas.microsoft.com/office/powerpoint/2010/main" val="1884468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A59E76-FAF1-A2FE-3F7E-226ED9E99961}"/>
              </a:ext>
            </a:extLst>
          </p:cNvPr>
          <p:cNvSpPr/>
          <p:nvPr/>
        </p:nvSpPr>
        <p:spPr>
          <a:xfrm>
            <a:off x="520860" y="920621"/>
            <a:ext cx="7697165" cy="5016758"/>
          </a:xfrm>
          <a:prstGeom prst="rect">
            <a:avLst/>
          </a:prstGeom>
        </p:spPr>
        <p:txBody>
          <a:bodyPr wrap="square">
            <a:spAutoFit/>
          </a:bodyPr>
          <a:lstStyle/>
          <a:p>
            <a:pPr marL="171450" indent="-171450" algn="just">
              <a:buFont typeface="Arial" panose="020B0604020202020204" pitchFamily="34" charset="0"/>
              <a:buChar char="•"/>
            </a:pPr>
            <a:r>
              <a:rPr lang="es-ES" sz="1600">
                <a:latin typeface="Cambria" panose="02040503050406030204" pitchFamily="18" charset="0"/>
                <a:ea typeface="Calibri" panose="020F0502020204030204" pitchFamily="34" charset="0"/>
                <a:cs typeface="Arial" panose="020B0604020202020204" pitchFamily="34" charset="0"/>
              </a:rPr>
              <a:t>Visitors' perceptions are not homogeneous. We have found a group of visitors with more negative perceptions in relation to congestion in the Old Town. The members of this group traveled to a greater extent in the month of August. It seems clear that tourist seasonality is a factor that conditions perceptions of tourist saturation, so measures should continue to be promoted to reduce this tourist concentration, allowing an increasingly uniform distribution of tourism throughout the year</a:t>
            </a:r>
          </a:p>
          <a:p>
            <a:pPr marL="171450" indent="-171450" algn="just">
              <a:buFont typeface="Arial" panose="020B0604020202020204" pitchFamily="34" charset="0"/>
              <a:buChar char="•"/>
            </a:pPr>
            <a:endParaRPr lang="es-ES" sz="1600">
              <a:latin typeface="Cambria" panose="02040503050406030204" pitchFamily="18" charset="0"/>
              <a:ea typeface="Calibri" panose="020F0502020204030204" pitchFamily="34" charset="0"/>
              <a:cs typeface="Arial" panose="020B0604020202020204" pitchFamily="34" charset="0"/>
            </a:endParaRPr>
          </a:p>
          <a:p>
            <a:pPr marL="171450" indent="-171450" algn="just">
              <a:buFont typeface="Arial" panose="020B0604020202020204" pitchFamily="34" charset="0"/>
              <a:buChar char="•"/>
            </a:pPr>
            <a:r>
              <a:rPr lang="es-ES" sz="1600">
                <a:latin typeface="Cambria" panose="02040503050406030204" pitchFamily="18" charset="0"/>
                <a:ea typeface="Calibri" panose="020F0502020204030204" pitchFamily="34" charset="0"/>
                <a:cs typeface="Arial" panose="020B0604020202020204" pitchFamily="34" charset="0"/>
              </a:rPr>
              <a:t>82% of the residents who were part of the sample were "fairly" or "very much in agreement" with the statement "Tourism is beneficial for Santiago de Compostela", giving this item an average score of 4.1 in a scale of 1 to 5. Along the same lines, they scored 7.4 (on a scale of 1 to 10) their level of satisfaction with their experience in the Old Town. The results show, therefore, a good predisposition of the local population towards tourism</a:t>
            </a:r>
          </a:p>
          <a:p>
            <a:pPr marL="171450" indent="-171450" algn="just">
              <a:buFont typeface="Arial" panose="020B0604020202020204" pitchFamily="34" charset="0"/>
              <a:buChar char="•"/>
            </a:pPr>
            <a:endParaRPr lang="es-ES" sz="1600">
              <a:latin typeface="Cambria" panose="02040503050406030204" pitchFamily="18" charset="0"/>
              <a:ea typeface="Calibri" panose="020F0502020204030204" pitchFamily="34" charset="0"/>
              <a:cs typeface="Arial" panose="020B0604020202020204" pitchFamily="34" charset="0"/>
            </a:endParaRPr>
          </a:p>
          <a:p>
            <a:pPr marL="171450" indent="-171450" algn="just">
              <a:buFont typeface="Arial" panose="020B0604020202020204" pitchFamily="34" charset="0"/>
              <a:buChar char="•"/>
            </a:pPr>
            <a:r>
              <a:rPr lang="es-ES" sz="1600">
                <a:latin typeface="Cambria" panose="02040503050406030204" pitchFamily="18" charset="0"/>
                <a:ea typeface="Calibri" panose="020F0502020204030204" pitchFamily="34" charset="0"/>
                <a:cs typeface="Arial" panose="020B0604020202020204" pitchFamily="34" charset="0"/>
              </a:rPr>
              <a:t>The aspect with which the residents were least satisfied is that related to the "quantity and variety of food stores" and the "quantity and variety of commerce in general" in the Historic District. On the contrary, the most valued aspects have been the "quantity and variety of hotel and restaurant supply". Saving the limitations of the sample, the results seem to show the need to reinforce the commitment to expand the offer of shops and commerce in the Historic District.</a:t>
            </a:r>
          </a:p>
        </p:txBody>
      </p:sp>
    </p:spTree>
    <p:extLst>
      <p:ext uri="{BB962C8B-B14F-4D97-AF65-F5344CB8AC3E}">
        <p14:creationId xmlns:p14="http://schemas.microsoft.com/office/powerpoint/2010/main" val="765434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A59E76-FAF1-A2FE-3F7E-226ED9E99961}"/>
              </a:ext>
            </a:extLst>
          </p:cNvPr>
          <p:cNvSpPr/>
          <p:nvPr/>
        </p:nvSpPr>
        <p:spPr>
          <a:xfrm>
            <a:off x="1203766" y="1413063"/>
            <a:ext cx="6736467" cy="4031873"/>
          </a:xfrm>
          <a:prstGeom prst="rect">
            <a:avLst/>
          </a:prstGeom>
        </p:spPr>
        <p:txBody>
          <a:bodyPr wrap="square">
            <a:spAutoFit/>
          </a:bodyPr>
          <a:lstStyle/>
          <a:p>
            <a:pPr marL="171450" indent="-171450" algn="just">
              <a:buFont typeface="Arial" panose="020B0604020202020204" pitchFamily="34" charset="0"/>
              <a:buChar char="•"/>
            </a:pPr>
            <a:r>
              <a:rPr lang="es-ES" sz="1600">
                <a:latin typeface="Cambria" panose="02040503050406030204" pitchFamily="18" charset="0"/>
                <a:ea typeface="Calibri" panose="020F0502020204030204" pitchFamily="34" charset="0"/>
                <a:cs typeface="Arial" panose="020B0604020202020204" pitchFamily="34" charset="0"/>
              </a:rPr>
              <a:t>As in the case of visitors, we have also found significant differences between groups of residents. Younger residents, who have lived in Santiago de Compostela for less time, women and those interviewed in the month of August, are the least satisfied with the level of congestion in the Old Town in terms of influx of tourists. It will therefore be necessary to make decisions aimed at improving tourist flows and facilitating coexistence between visitors and this profile of residents.</a:t>
            </a:r>
          </a:p>
          <a:p>
            <a:pPr algn="just"/>
            <a:endParaRPr lang="es-ES" sz="1600">
              <a:latin typeface="Cambria" panose="02040503050406030204" pitchFamily="18" charset="0"/>
              <a:ea typeface="Calibri" panose="020F0502020204030204" pitchFamily="34" charset="0"/>
              <a:cs typeface="Arial" panose="020B0604020202020204" pitchFamily="34" charset="0"/>
            </a:endParaRPr>
          </a:p>
          <a:p>
            <a:pPr marL="171450" indent="-171450" algn="just">
              <a:buFont typeface="Arial" panose="020B0604020202020204" pitchFamily="34" charset="0"/>
              <a:buChar char="•"/>
            </a:pPr>
            <a:r>
              <a:rPr lang="es-ES" sz="1600">
                <a:latin typeface="Cambria" panose="02040503050406030204" pitchFamily="18" charset="0"/>
                <a:ea typeface="Calibri" panose="020F0502020204030204" pitchFamily="34" charset="0"/>
                <a:cs typeface="Arial" panose="020B0604020202020204" pitchFamily="34" charset="0"/>
              </a:rPr>
              <a:t>Finally, a longitudinal and stratified study based on the type of visitor, the time of the interview and other variables such as the location of the visitor, would surely reveal the existence of significant statistical differences between excursionists and tourists. It seems proven that the lower the percentage of excursionists, the greater the net impact of tourism in the form of economic income and less pressure on the main tourist attractions of the city (Rodríguez, Martínez-Roget and González-Murias, 2018).</a:t>
            </a:r>
          </a:p>
        </p:txBody>
      </p:sp>
    </p:spTree>
    <p:extLst>
      <p:ext uri="{BB962C8B-B14F-4D97-AF65-F5344CB8AC3E}">
        <p14:creationId xmlns:p14="http://schemas.microsoft.com/office/powerpoint/2010/main" val="2642267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2" name="Google Shape;273;p32">
            <a:extLst>
              <a:ext uri="{FF2B5EF4-FFF2-40B4-BE49-F238E27FC236}">
                <a16:creationId xmlns:a16="http://schemas.microsoft.com/office/drawing/2014/main" id="{55101005-E6D5-BE48-98F3-99F968E660E8}"/>
              </a:ext>
            </a:extLst>
          </p:cNvPr>
          <p:cNvSpPr txBox="1"/>
          <p:nvPr/>
        </p:nvSpPr>
        <p:spPr>
          <a:xfrm>
            <a:off x="833375" y="649644"/>
            <a:ext cx="7391773" cy="817477"/>
          </a:xfrm>
          <a:prstGeom prst="rect">
            <a:avLst/>
          </a:prstGeom>
          <a:noFill/>
          <a:ln>
            <a:noFill/>
          </a:ln>
        </p:spPr>
        <p:txBody>
          <a:bodyPr spcFirstLastPara="1" wrap="square" lIns="84392" tIns="84392" rIns="84392" bIns="84392" anchor="t" anchorCtr="0">
            <a:noAutofit/>
          </a:bodyPr>
          <a:lstStyle/>
          <a:p>
            <a:pPr>
              <a:buSzPts val="2300"/>
            </a:pPr>
            <a:r>
              <a:rPr lang="es" sz="2585" b="1">
                <a:solidFill>
                  <a:schemeClr val="accent1">
                    <a:lumMod val="50000"/>
                  </a:schemeClr>
                </a:solidFill>
                <a:latin typeface="Cambria" panose="02040503050406030204" pitchFamily="18" charset="0"/>
                <a:ea typeface="Calibri"/>
                <a:cs typeface="Calibri"/>
                <a:sym typeface="Calibri"/>
              </a:rPr>
              <a:t>TRANSPORT AND TOURISM</a:t>
            </a:r>
            <a:endParaRPr lang="es" sz="1662" b="1">
              <a:solidFill>
                <a:schemeClr val="accent1">
                  <a:lumMod val="50000"/>
                </a:schemeClr>
              </a:solidFill>
              <a:latin typeface="Cambria" panose="02040503050406030204" pitchFamily="18" charset="0"/>
              <a:ea typeface="Calibri"/>
              <a:cs typeface="Calibri"/>
              <a:sym typeface="Calibri"/>
            </a:endParaRPr>
          </a:p>
        </p:txBody>
      </p:sp>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726487"/>
          </a:xfrm>
          <a:prstGeom prst="rect">
            <a:avLst/>
          </a:prstGeom>
          <a:solidFill>
            <a:schemeClr val="accent1">
              <a:lumMod val="75000"/>
              <a:alpha val="5098"/>
            </a:schemeClr>
          </a:solidFill>
        </p:spPr>
        <p:txBody>
          <a:bodyPr wrap="square" rtlCol="0">
            <a:spAutoFit/>
          </a:bodyPr>
          <a:lstStyle/>
          <a:p>
            <a:pPr marL="316531" indent="-316531">
              <a:lnSpc>
                <a:spcPct val="150000"/>
              </a:lnSpc>
              <a:buFont typeface="Arial" panose="020B0604020202020204" pitchFamily="34" charset="0"/>
              <a:buChar char="•"/>
            </a:pPr>
            <a:r>
              <a:rPr lang="es-ES" sz="1846">
                <a:solidFill>
                  <a:schemeClr val="tx1"/>
                </a:solidFill>
                <a:latin typeface="Cambria" panose="02040503050406030204" pitchFamily="18" charset="0"/>
              </a:rPr>
              <a:t>Without transport there is no tourism</a:t>
            </a:r>
          </a:p>
          <a:p>
            <a:pPr marL="316531" indent="-316531">
              <a:lnSpc>
                <a:spcPct val="150000"/>
              </a:lnSpc>
              <a:buFont typeface="Arial" panose="020B0604020202020204" pitchFamily="34" charset="0"/>
              <a:buChar char="•"/>
            </a:pPr>
            <a:r>
              <a:rPr lang="es-ES" sz="1846">
                <a:solidFill>
                  <a:schemeClr val="tx1"/>
                </a:solidFill>
                <a:latin typeface="Cambria" panose="02040503050406030204" pitchFamily="18" charset="0"/>
              </a:rPr>
              <a:t>Transport allows mobility to destinations from the source markets, and also allows tourists to interact once they have arrived at the destinations</a:t>
            </a:r>
          </a:p>
          <a:p>
            <a:pPr marL="316531" indent="-316531">
              <a:lnSpc>
                <a:spcPct val="150000"/>
              </a:lnSpc>
              <a:buFont typeface="Arial" panose="020B0604020202020204" pitchFamily="34" charset="0"/>
              <a:buChar char="•"/>
            </a:pPr>
            <a:r>
              <a:rPr lang="es-ES" sz="1846">
                <a:solidFill>
                  <a:schemeClr val="tx1"/>
                </a:solidFill>
                <a:latin typeface="Cambria" panose="02040503050406030204" pitchFamily="18" charset="0"/>
              </a:rPr>
              <a:t>Transport is a fundamental element in the current tourism strategy in all destinations</a:t>
            </a:r>
          </a:p>
          <a:p>
            <a:pPr marL="316531" indent="-316531">
              <a:lnSpc>
                <a:spcPct val="150000"/>
              </a:lnSpc>
              <a:buFont typeface="Arial" panose="020B0604020202020204" pitchFamily="34" charset="0"/>
              <a:buChar char="•"/>
            </a:pPr>
            <a:r>
              <a:rPr lang="es-ES" sz="1846">
                <a:solidFill>
                  <a:schemeClr val="tx1"/>
                </a:solidFill>
                <a:latin typeface="Cambria" panose="02040503050406030204" pitchFamily="18" charset="0"/>
              </a:rPr>
              <a:t>The importance of transport for tourism (and vice versa) has meant that the tourism-transport interface has received increasing attention</a:t>
            </a:r>
          </a:p>
          <a:p>
            <a:pPr marL="316531" indent="-316531">
              <a:lnSpc>
                <a:spcPct val="150000"/>
              </a:lnSpc>
              <a:buFont typeface="Arial" panose="020B0604020202020204" pitchFamily="34" charset="0"/>
              <a:buChar char="•"/>
            </a:pPr>
            <a:r>
              <a:rPr lang="es-ES" sz="1846">
                <a:solidFill>
                  <a:schemeClr val="tx1"/>
                </a:solidFill>
                <a:latin typeface="Cambria" panose="02040503050406030204" pitchFamily="18" charset="0"/>
              </a:rPr>
              <a:t>Tourism by definition takes place in the unusual environment of the tourist and, therefore, a movement in space must occur</a:t>
            </a:r>
          </a:p>
        </p:txBody>
      </p:sp>
    </p:spTree>
    <p:extLst>
      <p:ext uri="{BB962C8B-B14F-4D97-AF65-F5344CB8AC3E}">
        <p14:creationId xmlns:p14="http://schemas.microsoft.com/office/powerpoint/2010/main" val="1396846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2" name="Google Shape;273;p32">
            <a:extLst>
              <a:ext uri="{FF2B5EF4-FFF2-40B4-BE49-F238E27FC236}">
                <a16:creationId xmlns:a16="http://schemas.microsoft.com/office/drawing/2014/main" id="{55101005-E6D5-BE48-98F3-99F968E660E8}"/>
              </a:ext>
            </a:extLst>
          </p:cNvPr>
          <p:cNvSpPr txBox="1"/>
          <p:nvPr/>
        </p:nvSpPr>
        <p:spPr>
          <a:xfrm>
            <a:off x="833375" y="649644"/>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MOBILITY, TRANSPORT AND ACCESIBILITY</a:t>
            </a:r>
            <a:endParaRPr lang="es" sz="1600" b="1">
              <a:solidFill>
                <a:schemeClr val="accent1">
                  <a:lumMod val="50000"/>
                </a:schemeClr>
              </a:solidFill>
              <a:latin typeface="Cambria" panose="02040503050406030204" pitchFamily="18" charset="0"/>
              <a:ea typeface="Calibri"/>
              <a:cs typeface="Calibri"/>
              <a:sym typeface="Calibri"/>
            </a:endParaRPr>
          </a:p>
        </p:txBody>
      </p:sp>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3709862"/>
          </a:xfrm>
          <a:prstGeom prst="rect">
            <a:avLst/>
          </a:prstGeom>
          <a:solidFill>
            <a:schemeClr val="accent1">
              <a:lumMod val="75000"/>
              <a:alpha val="5098"/>
            </a:schemeClr>
          </a:solidFill>
        </p:spPr>
        <p:txBody>
          <a:bodyPr wrap="square" rtlCol="0">
            <a:spAutoFit/>
          </a:bodyPr>
          <a:lstStyle/>
          <a:p>
            <a:pPr marL="316531" indent="-316531">
              <a:lnSpc>
                <a:spcPct val="200000"/>
              </a:lnSpc>
              <a:buFont typeface="Arial" panose="020B0604020202020204" pitchFamily="34" charset="0"/>
              <a:buChar char="•"/>
            </a:pPr>
            <a:r>
              <a:rPr lang="es-ES" sz="1846">
                <a:solidFill>
                  <a:schemeClr val="tx1"/>
                </a:solidFill>
                <a:latin typeface="Cambria" panose="02040503050406030204" pitchFamily="18" charset="0"/>
              </a:rPr>
              <a:t>These are concepts that are not always used correctly.</a:t>
            </a:r>
          </a:p>
          <a:p>
            <a:pPr marL="316531" indent="-316531">
              <a:lnSpc>
                <a:spcPct val="200000"/>
              </a:lnSpc>
              <a:buFont typeface="Arial" panose="020B0604020202020204" pitchFamily="34" charset="0"/>
              <a:buChar char="•"/>
            </a:pPr>
            <a:r>
              <a:rPr lang="es-ES" sz="1846">
                <a:solidFill>
                  <a:schemeClr val="tx1"/>
                </a:solidFill>
                <a:latin typeface="Cambria" panose="02040503050406030204" pitchFamily="18" charset="0"/>
              </a:rPr>
              <a:t>It is assumed that mobility is something positive, universal here, now and always</a:t>
            </a:r>
          </a:p>
          <a:p>
            <a:pPr marL="316531" indent="-316531">
              <a:lnSpc>
                <a:spcPct val="200000"/>
              </a:lnSpc>
              <a:buFont typeface="Arial" panose="020B0604020202020204" pitchFamily="34" charset="0"/>
              <a:buChar char="•"/>
            </a:pPr>
            <a:r>
              <a:rPr lang="es-ES" sz="1846">
                <a:solidFill>
                  <a:schemeClr val="tx1"/>
                </a:solidFill>
                <a:latin typeface="Cambria" panose="02040503050406030204" pitchFamily="18" charset="0"/>
              </a:rPr>
              <a:t>Mobility is seen as aspiration and a set of possibilities</a:t>
            </a:r>
          </a:p>
          <a:p>
            <a:pPr marL="316531" indent="-316531">
              <a:lnSpc>
                <a:spcPct val="200000"/>
              </a:lnSpc>
              <a:buFont typeface="Arial" panose="020B0604020202020204" pitchFamily="34" charset="0"/>
              <a:buChar char="•"/>
            </a:pPr>
            <a:r>
              <a:rPr lang="es-ES" sz="1846">
                <a:solidFill>
                  <a:schemeClr val="tx1"/>
                </a:solidFill>
                <a:latin typeface="Cambria" panose="02040503050406030204" pitchFamily="18" charset="0"/>
              </a:rPr>
              <a:t>Mobility has been elevated to a right of citizenship</a:t>
            </a:r>
          </a:p>
          <a:p>
            <a:pPr marL="316531" indent="-316531">
              <a:lnSpc>
                <a:spcPct val="200000"/>
              </a:lnSpc>
              <a:buFont typeface="Arial" panose="020B0604020202020204" pitchFamily="34" charset="0"/>
              <a:buChar char="•"/>
            </a:pPr>
            <a:r>
              <a:rPr lang="es-ES" sz="1846">
                <a:solidFill>
                  <a:schemeClr val="tx1"/>
                </a:solidFill>
                <a:latin typeface="Cambria" panose="02040503050406030204" pitchFamily="18" charset="0"/>
              </a:rPr>
              <a:t>We must distinguish between necessary and unnecessary mobility </a:t>
            </a:r>
          </a:p>
          <a:p>
            <a:pPr>
              <a:lnSpc>
                <a:spcPct val="110000"/>
              </a:lnSpc>
            </a:pPr>
            <a:endParaRPr lang="es-ES" sz="1338">
              <a:solidFill>
                <a:schemeClr val="tx1"/>
              </a:solidFill>
              <a:latin typeface="Cambria" panose="02040503050406030204" pitchFamily="18" charset="0"/>
            </a:endParaRPr>
          </a:p>
        </p:txBody>
      </p:sp>
    </p:spTree>
    <p:extLst>
      <p:ext uri="{BB962C8B-B14F-4D97-AF65-F5344CB8AC3E}">
        <p14:creationId xmlns:p14="http://schemas.microsoft.com/office/powerpoint/2010/main" val="3842962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6" name="Google Shape;126;p23"/>
          <p:cNvSpPr txBox="1"/>
          <p:nvPr/>
        </p:nvSpPr>
        <p:spPr>
          <a:xfrm>
            <a:off x="0" y="0"/>
            <a:ext cx="866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chemeClr val="lt1"/>
              </a:solidFill>
            </a:endParaRPr>
          </a:p>
        </p:txBody>
      </p:sp>
      <p:sp>
        <p:nvSpPr>
          <p:cNvPr id="7" name="Rectángulo 6">
            <a:extLst>
              <a:ext uri="{FF2B5EF4-FFF2-40B4-BE49-F238E27FC236}">
                <a16:creationId xmlns:a16="http://schemas.microsoft.com/office/drawing/2014/main" id="{86D28777-57E8-6F4E-AFC5-8EEF8DD720A7}"/>
              </a:ext>
            </a:extLst>
          </p:cNvPr>
          <p:cNvSpPr/>
          <p:nvPr/>
        </p:nvSpPr>
        <p:spPr>
          <a:xfrm>
            <a:off x="558800" y="759445"/>
            <a:ext cx="3682418" cy="23544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highlight>
                <a:srgbClr val="FFFF00"/>
              </a:highlight>
            </a:endParaRPr>
          </a:p>
        </p:txBody>
      </p:sp>
      <p:sp>
        <p:nvSpPr>
          <p:cNvPr id="10" name="Google Shape;125;p23">
            <a:extLst>
              <a:ext uri="{FF2B5EF4-FFF2-40B4-BE49-F238E27FC236}">
                <a16:creationId xmlns:a16="http://schemas.microsoft.com/office/drawing/2014/main" id="{51F6B3A3-164A-D446-8C6C-772D4C6DCC59}"/>
              </a:ext>
            </a:extLst>
          </p:cNvPr>
          <p:cNvSpPr txBox="1">
            <a:spLocks noGrp="1"/>
          </p:cNvSpPr>
          <p:nvPr>
            <p:ph type="body" idx="1"/>
          </p:nvPr>
        </p:nvSpPr>
        <p:spPr>
          <a:xfrm>
            <a:off x="558799" y="1447108"/>
            <a:ext cx="3682417" cy="1444335"/>
          </a:xfrm>
          <a:prstGeom prst="rect">
            <a:avLst/>
          </a:prstGeom>
        </p:spPr>
        <p:txBody>
          <a:bodyPr spcFirstLastPara="1" wrap="square" lIns="91425" tIns="91425" rIns="91425" bIns="91425" anchor="t" anchorCtr="0">
            <a:normAutofit/>
          </a:bodyPr>
          <a:lstStyle/>
          <a:p>
            <a:pPr marL="76200" lvl="0" indent="0" algn="ctr">
              <a:lnSpc>
                <a:spcPct val="150000"/>
              </a:lnSpc>
              <a:buClr>
                <a:schemeClr val="lt1"/>
              </a:buClr>
              <a:buSzPts val="2400"/>
              <a:buNone/>
            </a:pPr>
            <a:r>
              <a:rPr lang="es-ES" b="1">
                <a:solidFill>
                  <a:schemeClr val="tx1"/>
                </a:solidFill>
                <a:latin typeface="Cambria"/>
                <a:ea typeface="Cambria"/>
                <a:cs typeface="Cambria"/>
                <a:sym typeface="Cambria"/>
              </a:rPr>
              <a:t>"We must stop associating mobility with progress, happiness and quality of life"</a:t>
            </a:r>
            <a:endParaRPr lang="es" sz="2400">
              <a:solidFill>
                <a:schemeClr val="lt1"/>
              </a:solidFill>
              <a:latin typeface="Cambria"/>
              <a:ea typeface="Cambria"/>
              <a:cs typeface="Cambria"/>
              <a:sym typeface="Cambria"/>
            </a:endParaRPr>
          </a:p>
          <a:p>
            <a:pPr marL="457200" lvl="0" indent="-381000" algn="l" rtl="0">
              <a:lnSpc>
                <a:spcPct val="165000"/>
              </a:lnSpc>
              <a:spcBef>
                <a:spcPts val="0"/>
              </a:spcBef>
              <a:spcAft>
                <a:spcPts val="0"/>
              </a:spcAft>
              <a:buClr>
                <a:schemeClr val="lt1"/>
              </a:buClr>
              <a:buSzPts val="2400"/>
              <a:buFont typeface="Cambria"/>
              <a:buChar char="●"/>
            </a:pPr>
            <a:endParaRPr lang="es" sz="2400">
              <a:solidFill>
                <a:schemeClr val="lt1"/>
              </a:solidFill>
              <a:latin typeface="Cambria"/>
              <a:ea typeface="Cambria"/>
              <a:cs typeface="Cambria"/>
              <a:sym typeface="Cambria"/>
            </a:endParaRPr>
          </a:p>
          <a:p>
            <a:pPr marL="457200" lvl="0" indent="-381000" algn="l" rtl="0">
              <a:spcBef>
                <a:spcPts val="0"/>
              </a:spcBef>
              <a:spcAft>
                <a:spcPts val="0"/>
              </a:spcAft>
              <a:buClr>
                <a:schemeClr val="lt1"/>
              </a:buClr>
              <a:buSzPts val="2400"/>
              <a:buFont typeface="Cambria"/>
              <a:buChar char="●"/>
            </a:pPr>
            <a:endParaRPr sz="2400" dirty="0">
              <a:solidFill>
                <a:schemeClr val="lt1"/>
              </a:solidFill>
              <a:latin typeface="Cambria"/>
              <a:ea typeface="Cambria"/>
              <a:cs typeface="Cambria"/>
              <a:sym typeface="Cambria"/>
            </a:endParaRPr>
          </a:p>
        </p:txBody>
      </p:sp>
      <p:sp>
        <p:nvSpPr>
          <p:cNvPr id="6" name="Rectángulo 5">
            <a:extLst>
              <a:ext uri="{FF2B5EF4-FFF2-40B4-BE49-F238E27FC236}">
                <a16:creationId xmlns:a16="http://schemas.microsoft.com/office/drawing/2014/main" id="{C6F238A3-14A0-CD4E-8483-7245CDF8655A}"/>
              </a:ext>
            </a:extLst>
          </p:cNvPr>
          <p:cNvSpPr/>
          <p:nvPr/>
        </p:nvSpPr>
        <p:spPr>
          <a:xfrm>
            <a:off x="5044626" y="6344421"/>
            <a:ext cx="3682418" cy="276999"/>
          </a:xfrm>
          <a:prstGeom prst="rect">
            <a:avLst/>
          </a:prstGeom>
        </p:spPr>
        <p:txBody>
          <a:bodyPr wrap="none">
            <a:spAutoFit/>
          </a:bodyPr>
          <a:lstStyle/>
          <a:p>
            <a:pPr lvl="0"/>
            <a:r>
              <a:rPr lang="es-ES" sz="1200" b="1" dirty="0" err="1">
                <a:solidFill>
                  <a:schemeClr val="bg1"/>
                </a:solidFill>
                <a:latin typeface="Cambria" panose="02040503050406030204" pitchFamily="18" charset="0"/>
              </a:rPr>
              <a:t>Whitelegg</a:t>
            </a:r>
            <a:r>
              <a:rPr lang="es-ES" sz="1200" b="1">
                <a:solidFill>
                  <a:schemeClr val="bg1"/>
                </a:solidFill>
                <a:latin typeface="Cambria" panose="02040503050406030204" pitchFamily="18" charset="0"/>
              </a:rPr>
              <a:t>, J. (2016): </a:t>
            </a:r>
            <a:r>
              <a:rPr lang="es-ES" sz="1200" b="1" err="1">
                <a:solidFill>
                  <a:schemeClr val="bg1"/>
                </a:solidFill>
                <a:latin typeface="Cambria" panose="02040503050406030204" pitchFamily="18" charset="0"/>
              </a:rPr>
              <a:t>Mobility</a:t>
            </a:r>
            <a:r>
              <a:rPr lang="es-ES" sz="1200" b="1">
                <a:solidFill>
                  <a:schemeClr val="bg1"/>
                </a:solidFill>
                <a:latin typeface="Cambria" panose="02040503050406030204" pitchFamily="18" charset="0"/>
              </a:rPr>
              <a:t>. Straw Barnes </a:t>
            </a:r>
            <a:r>
              <a:rPr lang="es-ES" sz="1200" b="1" err="1">
                <a:solidFill>
                  <a:schemeClr val="bg1"/>
                </a:solidFill>
                <a:latin typeface="Cambria" panose="02040503050406030204" pitchFamily="18" charset="0"/>
              </a:rPr>
              <a:t>Press</a:t>
            </a:r>
            <a:endParaRPr lang="es-ES" sz="1200" b="1">
              <a:solidFill>
                <a:schemeClr val="bg1"/>
              </a:solidFill>
              <a:latin typeface="Cambria" panose="02040503050406030204" pitchFamily="18" charset="0"/>
            </a:endParaRPr>
          </a:p>
        </p:txBody>
      </p:sp>
      <p:sp>
        <p:nvSpPr>
          <p:cNvPr id="12" name="Google Shape;124;p23">
            <a:extLst>
              <a:ext uri="{FF2B5EF4-FFF2-40B4-BE49-F238E27FC236}">
                <a16:creationId xmlns:a16="http://schemas.microsoft.com/office/drawing/2014/main" id="{BB756FE5-0DA3-F3D3-04D6-EB6CB866B65A}"/>
              </a:ext>
            </a:extLst>
          </p:cNvPr>
          <p:cNvSpPr txBox="1">
            <a:spLocks/>
          </p:cNvSpPr>
          <p:nvPr/>
        </p:nvSpPr>
        <p:spPr>
          <a:xfrm>
            <a:off x="558800" y="791410"/>
            <a:ext cx="3682417" cy="7635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s-ES" sz="2400" b="1">
                <a:solidFill>
                  <a:schemeClr val="tx1"/>
                </a:solidFill>
                <a:latin typeface="Cambria"/>
                <a:ea typeface="Cambria"/>
                <a:cs typeface="Cambria"/>
                <a:sym typeface="Cambria"/>
              </a:rPr>
              <a:t>John Whitelegg</a:t>
            </a:r>
            <a:endParaRPr lang="es-ES" sz="2400" b="1" dirty="0">
              <a:solidFill>
                <a:schemeClr val="tx1"/>
              </a:solidFill>
              <a:latin typeface="Cambria"/>
              <a:ea typeface="Cambria"/>
              <a:cs typeface="Cambria"/>
              <a:sym typeface="Cambria"/>
            </a:endParaRPr>
          </a:p>
        </p:txBody>
      </p:sp>
      <p:sp>
        <p:nvSpPr>
          <p:cNvPr id="13" name="Rectángulo 12">
            <a:extLst>
              <a:ext uri="{FF2B5EF4-FFF2-40B4-BE49-F238E27FC236}">
                <a16:creationId xmlns:a16="http://schemas.microsoft.com/office/drawing/2014/main" id="{73030AE9-6A1E-C73B-8808-5CE6E3620C53}"/>
              </a:ext>
            </a:extLst>
          </p:cNvPr>
          <p:cNvSpPr/>
          <p:nvPr/>
        </p:nvSpPr>
        <p:spPr>
          <a:xfrm>
            <a:off x="330200" y="3337806"/>
            <a:ext cx="4191389" cy="262797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highlight>
                <a:srgbClr val="FFFF00"/>
              </a:highlight>
            </a:endParaRPr>
          </a:p>
        </p:txBody>
      </p:sp>
      <p:sp>
        <p:nvSpPr>
          <p:cNvPr id="14" name="Google Shape;125;p23">
            <a:extLst>
              <a:ext uri="{FF2B5EF4-FFF2-40B4-BE49-F238E27FC236}">
                <a16:creationId xmlns:a16="http://schemas.microsoft.com/office/drawing/2014/main" id="{980DEE23-C259-E4C9-9200-4A50B6820700}"/>
              </a:ext>
            </a:extLst>
          </p:cNvPr>
          <p:cNvSpPr txBox="1">
            <a:spLocks/>
          </p:cNvSpPr>
          <p:nvPr/>
        </p:nvSpPr>
        <p:spPr>
          <a:xfrm>
            <a:off x="330201" y="3429000"/>
            <a:ext cx="4191388" cy="253678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76200" indent="0" algn="ctr">
              <a:lnSpc>
                <a:spcPct val="150000"/>
              </a:lnSpc>
              <a:buClr>
                <a:schemeClr val="lt1"/>
              </a:buClr>
              <a:buSzPts val="2400"/>
              <a:buFont typeface="Arial"/>
              <a:buNone/>
            </a:pPr>
            <a:r>
              <a:rPr lang="es-ES" sz="2800" b="1">
                <a:solidFill>
                  <a:schemeClr val="tx1"/>
                </a:solidFill>
                <a:latin typeface="Cambria"/>
                <a:ea typeface="Cambria"/>
                <a:cs typeface="Cambria"/>
                <a:sym typeface="Cambria"/>
              </a:rPr>
              <a:t>Juan Alayo</a:t>
            </a:r>
          </a:p>
          <a:p>
            <a:pPr marL="76200" indent="0" algn="ctr">
              <a:lnSpc>
                <a:spcPct val="150000"/>
              </a:lnSpc>
              <a:buClr>
                <a:schemeClr val="lt1"/>
              </a:buClr>
              <a:buSzPts val="2400"/>
              <a:buNone/>
            </a:pPr>
            <a:r>
              <a:rPr lang="es-ES" sz="2000" b="1">
                <a:solidFill>
                  <a:schemeClr val="tx1"/>
                </a:solidFill>
                <a:latin typeface="Cambria"/>
                <a:ea typeface="Cambria"/>
                <a:cs typeface="Cambria"/>
                <a:sym typeface="Cambria"/>
              </a:rPr>
              <a:t>"Cities must maximize accessibility and minimize mobility"</a:t>
            </a:r>
            <a:endParaRPr lang="es-ES" sz="2400">
              <a:solidFill>
                <a:schemeClr val="lt1"/>
              </a:solidFill>
              <a:latin typeface="Cambria"/>
              <a:ea typeface="Cambria"/>
              <a:cs typeface="Cambria"/>
              <a:sym typeface="Cambria"/>
            </a:endParaRPr>
          </a:p>
        </p:txBody>
      </p:sp>
      <p:pic>
        <p:nvPicPr>
          <p:cNvPr id="17" name="Imagen 16" descr="Una señal de transito junto a una carretera&#10;&#10;Descripción generada automáticamente con confianza media">
            <a:extLst>
              <a:ext uri="{FF2B5EF4-FFF2-40B4-BE49-F238E27FC236}">
                <a16:creationId xmlns:a16="http://schemas.microsoft.com/office/drawing/2014/main" id="{7FE2E5F2-D296-53B7-DAB8-0CD333DD8C72}"/>
              </a:ext>
            </a:extLst>
          </p:cNvPr>
          <p:cNvPicPr>
            <a:picLocks noChangeAspect="1"/>
          </p:cNvPicPr>
          <p:nvPr/>
        </p:nvPicPr>
        <p:blipFill>
          <a:blip r:embed="rId3"/>
          <a:stretch>
            <a:fillRect/>
          </a:stretch>
        </p:blipFill>
        <p:spPr>
          <a:xfrm>
            <a:off x="4434085" y="1447108"/>
            <a:ext cx="4227515" cy="4168800"/>
          </a:xfrm>
          <a:prstGeom prst="rect">
            <a:avLst/>
          </a:prstGeom>
        </p:spPr>
      </p:pic>
    </p:spTree>
    <p:extLst>
      <p:ext uri="{BB962C8B-B14F-4D97-AF65-F5344CB8AC3E}">
        <p14:creationId xmlns:p14="http://schemas.microsoft.com/office/powerpoint/2010/main" val="2908881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1073887" y="601821"/>
            <a:ext cx="7143401"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3600" b="1">
                <a:solidFill>
                  <a:schemeClr val="tx1"/>
                </a:solidFill>
                <a:latin typeface="Cambria"/>
                <a:ea typeface="Cambria"/>
                <a:cs typeface="Cambria"/>
                <a:sym typeface="Cambria"/>
              </a:rPr>
              <a:t>Julio Pozueta</a:t>
            </a:r>
            <a:endParaRPr sz="3600" b="1">
              <a:solidFill>
                <a:schemeClr val="tx1"/>
              </a:solidFill>
              <a:latin typeface="Cambria"/>
              <a:ea typeface="Cambria"/>
              <a:cs typeface="Cambria"/>
              <a:sym typeface="Cambria"/>
            </a:endParaRPr>
          </a:p>
        </p:txBody>
      </p:sp>
      <p:sp>
        <p:nvSpPr>
          <p:cNvPr id="126" name="Google Shape;126;p23"/>
          <p:cNvSpPr txBox="1"/>
          <p:nvPr/>
        </p:nvSpPr>
        <p:spPr>
          <a:xfrm>
            <a:off x="0" y="0"/>
            <a:ext cx="866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endParaRPr>
          </a:p>
        </p:txBody>
      </p:sp>
      <p:sp>
        <p:nvSpPr>
          <p:cNvPr id="7" name="Rectángulo 6">
            <a:extLst>
              <a:ext uri="{FF2B5EF4-FFF2-40B4-BE49-F238E27FC236}">
                <a16:creationId xmlns:a16="http://schemas.microsoft.com/office/drawing/2014/main" id="{86D28777-57E8-6F4E-AFC5-8EEF8DD720A7}"/>
              </a:ext>
            </a:extLst>
          </p:cNvPr>
          <p:cNvSpPr/>
          <p:nvPr/>
        </p:nvSpPr>
        <p:spPr>
          <a:xfrm>
            <a:off x="1073887" y="1602284"/>
            <a:ext cx="7143401" cy="409410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highlight>
                <a:srgbClr val="FFFF00"/>
              </a:highlight>
            </a:endParaRPr>
          </a:p>
        </p:txBody>
      </p:sp>
      <p:sp>
        <p:nvSpPr>
          <p:cNvPr id="5" name="Rectángulo 4">
            <a:extLst>
              <a:ext uri="{FF2B5EF4-FFF2-40B4-BE49-F238E27FC236}">
                <a16:creationId xmlns:a16="http://schemas.microsoft.com/office/drawing/2014/main" id="{4ED5E537-78EF-EA4B-A970-7746BEE23F90}"/>
              </a:ext>
            </a:extLst>
          </p:cNvPr>
          <p:cNvSpPr/>
          <p:nvPr/>
        </p:nvSpPr>
        <p:spPr>
          <a:xfrm>
            <a:off x="1227219" y="1756509"/>
            <a:ext cx="6836735" cy="3416320"/>
          </a:xfrm>
          <a:prstGeom prst="rect">
            <a:avLst/>
          </a:prstGeom>
        </p:spPr>
        <p:txBody>
          <a:bodyPr wrap="square">
            <a:spAutoFit/>
          </a:bodyPr>
          <a:lstStyle/>
          <a:p>
            <a:r>
              <a:rPr lang="es-ES" sz="2400" dirty="0">
                <a:latin typeface="Cambria" panose="02040503050406030204" pitchFamily="18" charset="0"/>
              </a:rPr>
              <a:t>"The relationship between spatial model and mobility is what confers great importance to urban planning in the development of a particular transport policy.</a:t>
            </a:r>
          </a:p>
          <a:p>
            <a:endParaRPr lang="es-ES" sz="2400" dirty="0">
              <a:latin typeface="Cambria" panose="02040503050406030204" pitchFamily="18" charset="0"/>
            </a:endParaRPr>
          </a:p>
          <a:p>
            <a:r>
              <a:rPr lang="es-ES" sz="2400" dirty="0">
                <a:latin typeface="Cambria" panose="02040503050406030204" pitchFamily="18" charset="0"/>
              </a:rPr>
              <a:t>Indeed, planning, by defining the location and intensity of activities in space, decisively influences the demand for travel and even the type of means of transport suitable for its satisfaction.</a:t>
            </a:r>
          </a:p>
        </p:txBody>
      </p:sp>
      <p:sp>
        <p:nvSpPr>
          <p:cNvPr id="6" name="Rectángulo 5">
            <a:extLst>
              <a:ext uri="{FF2B5EF4-FFF2-40B4-BE49-F238E27FC236}">
                <a16:creationId xmlns:a16="http://schemas.microsoft.com/office/drawing/2014/main" id="{BABECE0B-DAB3-E245-BA79-336ACA3125EA}"/>
              </a:ext>
            </a:extLst>
          </p:cNvPr>
          <p:cNvSpPr/>
          <p:nvPr/>
        </p:nvSpPr>
        <p:spPr>
          <a:xfrm>
            <a:off x="999458" y="6168331"/>
            <a:ext cx="7217830" cy="430887"/>
          </a:xfrm>
          <a:prstGeom prst="rect">
            <a:avLst/>
          </a:prstGeom>
        </p:spPr>
        <p:txBody>
          <a:bodyPr wrap="square">
            <a:spAutoFit/>
          </a:bodyPr>
          <a:lstStyle/>
          <a:p>
            <a:pPr lvl="0"/>
            <a:r>
              <a:rPr lang="es-ES" sz="1050" b="1">
                <a:solidFill>
                  <a:schemeClr val="bg1"/>
                </a:solidFill>
                <a:latin typeface="Cambria" panose="02040503050406030204" pitchFamily="18" charset="0"/>
              </a:rPr>
              <a:t>Pozueta, J. (2000). Movilidad y planeamiento sostenible: Hacia una consideración inteligente del transporte y la movilidad en el planeamiento y en el diseño urbano. Universidad Complutense de Madrid.</a:t>
            </a:r>
          </a:p>
        </p:txBody>
      </p:sp>
    </p:spTree>
    <p:extLst>
      <p:ext uri="{BB962C8B-B14F-4D97-AF65-F5344CB8AC3E}">
        <p14:creationId xmlns:p14="http://schemas.microsoft.com/office/powerpoint/2010/main" val="4058640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FFFB20C-AC18-A010-89A4-87721A4FF6F2}"/>
              </a:ext>
            </a:extLst>
          </p:cNvPr>
          <p:cNvSpPr txBox="1"/>
          <p:nvPr/>
        </p:nvSpPr>
        <p:spPr>
          <a:xfrm>
            <a:off x="868101" y="1446836"/>
            <a:ext cx="7616141" cy="4290470"/>
          </a:xfrm>
          <a:prstGeom prst="rect">
            <a:avLst/>
          </a:prstGeom>
          <a:noFill/>
        </p:spPr>
        <p:txBody>
          <a:bodyPr wrap="square" rtlCol="0">
            <a:spAutoFit/>
          </a:bodyPr>
          <a:lstStyle/>
          <a:p>
            <a:r>
              <a:rPr lang="es-ES" sz="3600" b="1">
                <a:solidFill>
                  <a:schemeClr val="bg1"/>
                </a:solidFill>
                <a:latin typeface="Cambria" panose="02040503050406030204" pitchFamily="18" charset="0"/>
              </a:rPr>
              <a:t>SUMMARY</a:t>
            </a:r>
          </a:p>
          <a:p>
            <a:endParaRPr lang="es-ES" sz="3200">
              <a:solidFill>
                <a:schemeClr val="bg1"/>
              </a:solidFill>
              <a:latin typeface="Cambria" panose="02040503050406030204" pitchFamily="18" charset="0"/>
            </a:endParaRPr>
          </a:p>
          <a:p>
            <a:pPr marL="514350" indent="-514350">
              <a:lnSpc>
                <a:spcPct val="150000"/>
              </a:lnSpc>
              <a:buFont typeface="+mj-lt"/>
              <a:buAutoNum type="arabicPeriod"/>
            </a:pPr>
            <a:r>
              <a:rPr lang="es-ES" sz="2800">
                <a:solidFill>
                  <a:schemeClr val="bg1"/>
                </a:solidFill>
                <a:latin typeface="Cambria" panose="02040503050406030204" pitchFamily="18" charset="0"/>
              </a:rPr>
              <a:t>Introduction</a:t>
            </a:r>
          </a:p>
          <a:p>
            <a:pPr marL="514350" indent="-514350">
              <a:lnSpc>
                <a:spcPct val="150000"/>
              </a:lnSpc>
              <a:buFont typeface="+mj-lt"/>
              <a:buAutoNum type="arabicPeriod"/>
            </a:pPr>
            <a:r>
              <a:rPr lang="es-ES" sz="2800">
                <a:solidFill>
                  <a:schemeClr val="bg1"/>
                </a:solidFill>
                <a:latin typeface="Cambria" panose="02040503050406030204" pitchFamily="18" charset="0"/>
              </a:rPr>
              <a:t>Case studies</a:t>
            </a:r>
          </a:p>
          <a:p>
            <a:pPr marL="514350" indent="-514350">
              <a:lnSpc>
                <a:spcPct val="150000"/>
              </a:lnSpc>
              <a:buFont typeface="+mj-lt"/>
              <a:buAutoNum type="arabicPeriod"/>
            </a:pPr>
            <a:r>
              <a:rPr lang="es-ES" sz="2800">
                <a:solidFill>
                  <a:schemeClr val="bg1"/>
                </a:solidFill>
                <a:latin typeface="Cambria" panose="02040503050406030204" pitchFamily="18" charset="0"/>
              </a:rPr>
              <a:t>Data analysis and quantitative model</a:t>
            </a:r>
          </a:p>
          <a:p>
            <a:pPr marL="514350" indent="-514350">
              <a:lnSpc>
                <a:spcPct val="150000"/>
              </a:lnSpc>
              <a:buFont typeface="+mj-lt"/>
              <a:buAutoNum type="arabicPeriod"/>
            </a:pPr>
            <a:r>
              <a:rPr lang="es-ES" sz="2800">
                <a:solidFill>
                  <a:schemeClr val="bg1"/>
                </a:solidFill>
                <a:latin typeface="Cambria" panose="02040503050406030204" pitchFamily="18" charset="0"/>
              </a:rPr>
              <a:t>Qualitative model</a:t>
            </a:r>
          </a:p>
          <a:p>
            <a:pPr marL="514350" indent="-514350">
              <a:lnSpc>
                <a:spcPct val="150000"/>
              </a:lnSpc>
              <a:buFont typeface="+mj-lt"/>
              <a:buAutoNum type="arabicPeriod"/>
            </a:pPr>
            <a:r>
              <a:rPr lang="es-ES" sz="2800">
                <a:solidFill>
                  <a:schemeClr val="bg1"/>
                </a:solidFill>
                <a:latin typeface="Cambria" panose="02040503050406030204" pitchFamily="18" charset="0"/>
              </a:rPr>
              <a:t>Conclusions</a:t>
            </a:r>
          </a:p>
        </p:txBody>
      </p:sp>
    </p:spTree>
    <p:extLst>
      <p:ext uri="{BB962C8B-B14F-4D97-AF65-F5344CB8AC3E}">
        <p14:creationId xmlns:p14="http://schemas.microsoft.com/office/powerpoint/2010/main" val="258690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2" name="Google Shape;273;p32">
            <a:extLst>
              <a:ext uri="{FF2B5EF4-FFF2-40B4-BE49-F238E27FC236}">
                <a16:creationId xmlns:a16="http://schemas.microsoft.com/office/drawing/2014/main" id="{55101005-E6D5-BE48-98F3-99F968E660E8}"/>
              </a:ext>
            </a:extLst>
          </p:cNvPr>
          <p:cNvSpPr txBox="1"/>
          <p:nvPr/>
        </p:nvSpPr>
        <p:spPr>
          <a:xfrm>
            <a:off x="833375" y="649644"/>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TOURISM FLOWS</a:t>
            </a:r>
            <a:endParaRPr lang="es" sz="1600" b="1">
              <a:solidFill>
                <a:schemeClr val="accent1">
                  <a:lumMod val="50000"/>
                </a:schemeClr>
              </a:solidFill>
              <a:latin typeface="Cambria" panose="02040503050406030204" pitchFamily="18" charset="0"/>
              <a:ea typeface="Calibri"/>
              <a:cs typeface="Calibri"/>
              <a:sym typeface="Calibri"/>
            </a:endParaRPr>
          </a:p>
        </p:txBody>
      </p:sp>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3690113"/>
          </a:xfrm>
          <a:prstGeom prst="rect">
            <a:avLst/>
          </a:prstGeom>
          <a:solidFill>
            <a:schemeClr val="accent1">
              <a:lumMod val="75000"/>
              <a:alpha val="5098"/>
            </a:schemeClr>
          </a:solidFill>
        </p:spPr>
        <p:txBody>
          <a:bodyPr wrap="square" rtlCol="0">
            <a:spAutoFit/>
          </a:bodyPr>
          <a:lstStyle/>
          <a:p>
            <a:pPr>
              <a:lnSpc>
                <a:spcPct val="200000"/>
              </a:lnSpc>
            </a:pPr>
            <a:r>
              <a:rPr lang="es-ES" sz="2000">
                <a:solidFill>
                  <a:schemeClr val="tx1"/>
                </a:solidFill>
                <a:latin typeface="Cambria" panose="02040503050406030204" pitchFamily="18" charset="0"/>
              </a:rPr>
              <a:t>Tourist flows are the consequence of travel and mobility of tourists:</a:t>
            </a:r>
          </a:p>
          <a:p>
            <a:pPr>
              <a:lnSpc>
                <a:spcPct val="200000"/>
              </a:lnSpc>
            </a:pPr>
            <a:r>
              <a:rPr lang="es-ES" sz="2000">
                <a:solidFill>
                  <a:schemeClr val="tx1"/>
                </a:solidFill>
                <a:latin typeface="Cambria" panose="02040503050406030204" pitchFamily="18" charset="0"/>
              </a:rPr>
              <a:t>a) From their places of residence to the place(s) of destination</a:t>
            </a:r>
          </a:p>
          <a:p>
            <a:pPr>
              <a:lnSpc>
                <a:spcPct val="200000"/>
              </a:lnSpc>
            </a:pPr>
            <a:r>
              <a:rPr lang="es-ES" sz="2000">
                <a:solidFill>
                  <a:schemeClr val="tx1"/>
                </a:solidFill>
                <a:latin typeface="Cambria" panose="02040503050406030204" pitchFamily="18" charset="0"/>
              </a:rPr>
              <a:t>b) In tourist destinations</a:t>
            </a:r>
          </a:p>
          <a:p>
            <a:pPr>
              <a:lnSpc>
                <a:spcPct val="200000"/>
              </a:lnSpc>
            </a:pPr>
            <a:r>
              <a:rPr lang="es-ES" sz="2000">
                <a:solidFill>
                  <a:schemeClr val="tx1"/>
                </a:solidFill>
                <a:latin typeface="Cambria" panose="02040503050406030204" pitchFamily="18" charset="0"/>
              </a:rPr>
              <a:t>c) In tourist destinations and products based on itinerancy and movement: Camino de Santiago, Interrail, etc.</a:t>
            </a:r>
          </a:p>
        </p:txBody>
      </p:sp>
    </p:spTree>
    <p:extLst>
      <p:ext uri="{BB962C8B-B14F-4D97-AF65-F5344CB8AC3E}">
        <p14:creationId xmlns:p14="http://schemas.microsoft.com/office/powerpoint/2010/main" val="3338517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2" name="Google Shape;273;p32">
            <a:extLst>
              <a:ext uri="{FF2B5EF4-FFF2-40B4-BE49-F238E27FC236}">
                <a16:creationId xmlns:a16="http://schemas.microsoft.com/office/drawing/2014/main" id="{55101005-E6D5-BE48-98F3-99F968E660E8}"/>
              </a:ext>
            </a:extLst>
          </p:cNvPr>
          <p:cNvSpPr txBox="1"/>
          <p:nvPr/>
        </p:nvSpPr>
        <p:spPr>
          <a:xfrm>
            <a:off x="833375" y="649644"/>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TOURISM FLOWS IN URBAN TOURISM DESTINATIONS</a:t>
            </a:r>
            <a:endParaRPr lang="es" sz="1600" b="1">
              <a:solidFill>
                <a:schemeClr val="accent1">
                  <a:lumMod val="50000"/>
                </a:schemeClr>
              </a:solidFill>
              <a:latin typeface="Cambria" panose="02040503050406030204" pitchFamily="18" charset="0"/>
              <a:ea typeface="Calibri"/>
              <a:cs typeface="Calibri"/>
              <a:sym typeface="Calibri"/>
            </a:endParaRPr>
          </a:p>
        </p:txBody>
      </p:sp>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3994555"/>
          </a:xfrm>
          <a:prstGeom prst="rect">
            <a:avLst/>
          </a:prstGeom>
          <a:solidFill>
            <a:schemeClr val="accent1">
              <a:lumMod val="75000"/>
              <a:alpha val="5098"/>
            </a:schemeClr>
          </a:solidFill>
        </p:spPr>
        <p:txBody>
          <a:bodyPr wrap="square" rtlCol="0">
            <a:spAutoFit/>
          </a:bodyPr>
          <a:lstStyle/>
          <a:p>
            <a:pPr>
              <a:lnSpc>
                <a:spcPct val="200000"/>
              </a:lnSpc>
            </a:pPr>
            <a:r>
              <a:rPr lang="es-ES" sz="2000">
                <a:solidFill>
                  <a:schemeClr val="tx1"/>
                </a:solidFill>
                <a:latin typeface="Cambria" panose="02040503050406030204" pitchFamily="18" charset="0"/>
              </a:rPr>
              <a:t>Once in an urban destination, the tourist has to constantly move</a:t>
            </a:r>
          </a:p>
          <a:p>
            <a:pPr marL="457200" indent="-457200">
              <a:lnSpc>
                <a:spcPct val="200000"/>
              </a:lnSpc>
              <a:buFont typeface="+mj-lt"/>
              <a:buAutoNum type="arabicPeriod"/>
            </a:pPr>
            <a:r>
              <a:rPr lang="es-ES" sz="2000">
                <a:solidFill>
                  <a:schemeClr val="tx1"/>
                </a:solidFill>
                <a:latin typeface="Cambria" panose="02040503050406030204" pitchFamily="18" charset="0"/>
              </a:rPr>
              <a:t>Transfer from the airport, train station, bus or transport terminal to the place of accommodation</a:t>
            </a:r>
          </a:p>
          <a:p>
            <a:pPr marL="457200" indent="-457200">
              <a:lnSpc>
                <a:spcPct val="200000"/>
              </a:lnSpc>
              <a:buFont typeface="+mj-lt"/>
              <a:buAutoNum type="arabicPeriod"/>
            </a:pPr>
            <a:r>
              <a:rPr lang="es-ES" sz="2000">
                <a:solidFill>
                  <a:schemeClr val="tx1"/>
                </a:solidFill>
                <a:latin typeface="Cambria" panose="02040503050406030204" pitchFamily="18" charset="0"/>
              </a:rPr>
              <a:t>Displacements in the destination itself</a:t>
            </a:r>
          </a:p>
          <a:p>
            <a:pPr marL="457200" indent="-457200">
              <a:lnSpc>
                <a:spcPct val="200000"/>
              </a:lnSpc>
              <a:buFont typeface="+mj-lt"/>
              <a:buAutoNum type="arabicPeriod"/>
            </a:pPr>
            <a:r>
              <a:rPr lang="es-ES" sz="2000">
                <a:solidFill>
                  <a:schemeClr val="tx1"/>
                </a:solidFill>
                <a:latin typeface="Cambria" panose="02040503050406030204" pitchFamily="18" charset="0"/>
              </a:rPr>
              <a:t>Round trips to other secondary destinations</a:t>
            </a:r>
          </a:p>
          <a:p>
            <a:pPr marL="457200" indent="-457200">
              <a:lnSpc>
                <a:spcPct val="200000"/>
              </a:lnSpc>
              <a:buFont typeface="+mj-lt"/>
              <a:buAutoNum type="arabicPeriod"/>
            </a:pPr>
            <a:r>
              <a:rPr lang="es-ES" sz="2000">
                <a:solidFill>
                  <a:schemeClr val="tx1"/>
                </a:solidFill>
                <a:latin typeface="Cambria" panose="02040503050406030204" pitchFamily="18" charset="0"/>
              </a:rPr>
              <a:t>Traveling in itinerant cars</a:t>
            </a:r>
          </a:p>
          <a:p>
            <a:pPr>
              <a:lnSpc>
                <a:spcPct val="110000"/>
              </a:lnSpc>
            </a:pPr>
            <a:endParaRPr lang="es-ES" sz="1338">
              <a:solidFill>
                <a:schemeClr val="tx1"/>
              </a:solidFill>
              <a:latin typeface="Cambria" panose="02040503050406030204" pitchFamily="18" charset="0"/>
            </a:endParaRPr>
          </a:p>
        </p:txBody>
      </p:sp>
    </p:spTree>
    <p:extLst>
      <p:ext uri="{BB962C8B-B14F-4D97-AF65-F5344CB8AC3E}">
        <p14:creationId xmlns:p14="http://schemas.microsoft.com/office/powerpoint/2010/main" val="2786108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2" name="Google Shape;273;p32">
            <a:extLst>
              <a:ext uri="{FF2B5EF4-FFF2-40B4-BE49-F238E27FC236}">
                <a16:creationId xmlns:a16="http://schemas.microsoft.com/office/drawing/2014/main" id="{55101005-E6D5-BE48-98F3-99F968E660E8}"/>
              </a:ext>
            </a:extLst>
          </p:cNvPr>
          <p:cNvSpPr txBox="1"/>
          <p:nvPr/>
        </p:nvSpPr>
        <p:spPr>
          <a:xfrm>
            <a:off x="833375" y="649644"/>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OPEN AREAS FLOWS</a:t>
            </a:r>
            <a:endParaRPr lang="es" sz="1600" b="1">
              <a:solidFill>
                <a:schemeClr val="accent1">
                  <a:lumMod val="50000"/>
                </a:schemeClr>
              </a:solidFill>
              <a:latin typeface="Cambria" panose="02040503050406030204" pitchFamily="18" charset="0"/>
              <a:ea typeface="Calibri"/>
              <a:cs typeface="Calibri"/>
              <a:sym typeface="Calibri"/>
            </a:endParaRPr>
          </a:p>
        </p:txBody>
      </p:sp>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069063"/>
          </a:xfrm>
          <a:prstGeom prst="rect">
            <a:avLst/>
          </a:prstGeom>
          <a:solidFill>
            <a:schemeClr val="accent1">
              <a:lumMod val="75000"/>
              <a:alpha val="5098"/>
            </a:schemeClr>
          </a:solidFill>
        </p:spPr>
        <p:txBody>
          <a:bodyPr wrap="square" rtlCol="0">
            <a:spAutoFit/>
          </a:bodyPr>
          <a:lstStyle/>
          <a:p>
            <a:pPr marL="316531" indent="-316531">
              <a:buFont typeface="Arial" panose="020B0604020202020204" pitchFamily="34" charset="0"/>
              <a:buChar char="•"/>
            </a:pPr>
            <a:r>
              <a:rPr lang="es-ES" sz="1846">
                <a:solidFill>
                  <a:schemeClr val="tx1"/>
                </a:solidFill>
                <a:latin typeface="Cambria" panose="02040503050406030204" pitchFamily="18" charset="0"/>
              </a:rPr>
              <a:t>Most of the trips made by tourists take place in open spaces</a:t>
            </a:r>
          </a:p>
          <a:p>
            <a:pPr marL="316531" indent="-316531">
              <a:buFont typeface="Arial" panose="020B0604020202020204" pitchFamily="34" charset="0"/>
              <a:buChar char="•"/>
            </a:pPr>
            <a:r>
              <a:rPr lang="es-ES" sz="1846">
                <a:solidFill>
                  <a:schemeClr val="tx1"/>
                </a:solidFill>
                <a:latin typeface="Cambria" panose="02040503050406030204" pitchFamily="18" charset="0"/>
              </a:rPr>
              <a:t>Difficulty of registration, counting and statistics</a:t>
            </a:r>
          </a:p>
          <a:p>
            <a:pPr marL="316531" indent="-316531">
              <a:buFont typeface="Arial" panose="020B0604020202020204" pitchFamily="34" charset="0"/>
              <a:buChar char="•"/>
            </a:pPr>
            <a:r>
              <a:rPr lang="es-ES" sz="1846">
                <a:solidFill>
                  <a:schemeClr val="tx1"/>
                </a:solidFill>
                <a:latin typeface="Cambria" panose="02040503050406030204" pitchFamily="18" charset="0"/>
              </a:rPr>
              <a:t>Public spaces: flows can be marked, regulated or restricted, but must be subject to approval by the authorities</a:t>
            </a:r>
          </a:p>
          <a:p>
            <a:pPr marL="316531" indent="-316531">
              <a:buFont typeface="Arial" panose="020B0604020202020204" pitchFamily="34" charset="0"/>
              <a:buChar char="•"/>
            </a:pPr>
            <a:r>
              <a:rPr lang="es-ES" sz="1846">
                <a:solidFill>
                  <a:schemeClr val="tx1"/>
                </a:solidFill>
                <a:latin typeface="Cambria" panose="02040503050406030204" pitchFamily="18" charset="0"/>
              </a:rPr>
              <a:t>They can generally cause conflicts with traffic, with the local population and with the normal functioning of the city.</a:t>
            </a:r>
          </a:p>
          <a:p>
            <a:pPr marL="316531" indent="-316531">
              <a:buFont typeface="Arial" panose="020B0604020202020204" pitchFamily="34" charset="0"/>
              <a:buChar char="•"/>
            </a:pPr>
            <a:r>
              <a:rPr lang="es-ES" sz="1846">
                <a:solidFill>
                  <a:schemeClr val="tx1"/>
                </a:solidFill>
                <a:latin typeface="Cambria" panose="02040503050406030204" pitchFamily="18" charset="0"/>
              </a:rPr>
              <a:t>They give rise to problems that lead to "overtourism"</a:t>
            </a:r>
          </a:p>
          <a:p>
            <a:pPr marL="316531" indent="-316531">
              <a:buFont typeface="Arial" panose="020B0604020202020204" pitchFamily="34" charset="0"/>
              <a:buChar char="•"/>
            </a:pPr>
            <a:r>
              <a:rPr lang="es-ES" sz="1846">
                <a:solidFill>
                  <a:schemeClr val="tx1"/>
                </a:solidFill>
                <a:latin typeface="Cambria" panose="02040503050406030204" pitchFamily="18" charset="0"/>
              </a:rPr>
              <a:t>They can be accompanied by additional problems</a:t>
            </a:r>
          </a:p>
          <a:p>
            <a:pPr marL="316531" indent="-316531">
              <a:buFont typeface="Arial" panose="020B0604020202020204" pitchFamily="34" charset="0"/>
              <a:buChar char="•"/>
            </a:pPr>
            <a:r>
              <a:rPr lang="es-ES" sz="1846">
                <a:solidFill>
                  <a:schemeClr val="tx1"/>
                </a:solidFill>
                <a:latin typeface="Cambria" panose="02040503050406030204" pitchFamily="18" charset="0"/>
              </a:rPr>
              <a:t>They can manifest as general load capacity transfer problems in their different dimensions.</a:t>
            </a:r>
          </a:p>
          <a:p>
            <a:pPr marL="316531" indent="-316531">
              <a:buFont typeface="Arial" panose="020B0604020202020204" pitchFamily="34" charset="0"/>
              <a:buChar char="•"/>
            </a:pPr>
            <a:r>
              <a:rPr lang="es-ES" sz="1846">
                <a:solidFill>
                  <a:schemeClr val="tx1"/>
                </a:solidFill>
                <a:latin typeface="Cambria" panose="02040503050406030204" pitchFamily="18" charset="0"/>
              </a:rPr>
              <a:t>They can produce problems related to the relative or absolute values ​​of the number of tourists</a:t>
            </a:r>
          </a:p>
          <a:p>
            <a:pPr marL="316531" indent="-316531">
              <a:buFont typeface="Arial" panose="020B0604020202020204" pitchFamily="34" charset="0"/>
              <a:buChar char="•"/>
            </a:pPr>
            <a:r>
              <a:rPr lang="es-ES" sz="1846">
                <a:solidFill>
                  <a:schemeClr val="tx1"/>
                </a:solidFill>
                <a:latin typeface="Cambria" panose="02040503050406030204" pitchFamily="18" charset="0"/>
              </a:rPr>
              <a:t>We must distinguish between individuals or small or large groups or mega groups</a:t>
            </a:r>
          </a:p>
        </p:txBody>
      </p:sp>
    </p:spTree>
    <p:extLst>
      <p:ext uri="{BB962C8B-B14F-4D97-AF65-F5344CB8AC3E}">
        <p14:creationId xmlns:p14="http://schemas.microsoft.com/office/powerpoint/2010/main" val="3858631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n 4" descr="Un grupo de personas en frente de un edificio&#10;&#10;Descripción generada automáticamente">
            <a:extLst>
              <a:ext uri="{FF2B5EF4-FFF2-40B4-BE49-F238E27FC236}">
                <a16:creationId xmlns:a16="http://schemas.microsoft.com/office/drawing/2014/main" id="{4D7D4542-8950-CD16-FE89-C8EF1EC1CD58}"/>
              </a:ext>
            </a:extLst>
          </p:cNvPr>
          <p:cNvPicPr>
            <a:picLocks noChangeAspect="1"/>
          </p:cNvPicPr>
          <p:nvPr/>
        </p:nvPicPr>
        <p:blipFill rotWithShape="1">
          <a:blip r:embed="rId2"/>
          <a:srcRect l="12300" t="10310" r="7824" b="12858"/>
          <a:stretch/>
        </p:blipFill>
        <p:spPr>
          <a:xfrm>
            <a:off x="259000" y="3567223"/>
            <a:ext cx="5125782" cy="3081600"/>
          </a:xfrm>
          <a:prstGeom prst="rect">
            <a:avLst/>
          </a:prstGeom>
        </p:spPr>
      </p:pic>
      <p:pic>
        <p:nvPicPr>
          <p:cNvPr id="6" name="Imagen 5" descr="Un hombre con una multitud de gente&#10;&#10;Descripción generada automáticamente con confianza media">
            <a:extLst>
              <a:ext uri="{FF2B5EF4-FFF2-40B4-BE49-F238E27FC236}">
                <a16:creationId xmlns:a16="http://schemas.microsoft.com/office/drawing/2014/main" id="{9A845EEC-5AA2-A5F2-FDFB-CF68C0D464B6}"/>
              </a:ext>
            </a:extLst>
          </p:cNvPr>
          <p:cNvPicPr>
            <a:picLocks noChangeAspect="1"/>
          </p:cNvPicPr>
          <p:nvPr/>
        </p:nvPicPr>
        <p:blipFill rotWithShape="1">
          <a:blip r:embed="rId3"/>
          <a:srcRect l="19784" t="16495" r="17634" b="7806"/>
          <a:stretch/>
        </p:blipFill>
        <p:spPr>
          <a:xfrm>
            <a:off x="783833" y="347400"/>
            <a:ext cx="4076116" cy="3081600"/>
          </a:xfrm>
          <a:prstGeom prst="rect">
            <a:avLst/>
          </a:prstGeom>
        </p:spPr>
      </p:pic>
      <p:sp>
        <p:nvSpPr>
          <p:cNvPr id="9" name="Rectángulo 8">
            <a:extLst>
              <a:ext uri="{FF2B5EF4-FFF2-40B4-BE49-F238E27FC236}">
                <a16:creationId xmlns:a16="http://schemas.microsoft.com/office/drawing/2014/main" id="{504D392D-764B-1AE3-0840-C95734163905}"/>
              </a:ext>
            </a:extLst>
          </p:cNvPr>
          <p:cNvSpPr/>
          <p:nvPr/>
        </p:nvSpPr>
        <p:spPr>
          <a:xfrm>
            <a:off x="5528930" y="334489"/>
            <a:ext cx="3144270" cy="631433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86E9D9D7-A358-D554-B4BF-06F0564B6C10}"/>
              </a:ext>
            </a:extLst>
          </p:cNvPr>
          <p:cNvSpPr txBox="1"/>
          <p:nvPr/>
        </p:nvSpPr>
        <p:spPr>
          <a:xfrm>
            <a:off x="5880979" y="781845"/>
            <a:ext cx="2440172" cy="4770537"/>
          </a:xfrm>
          <a:prstGeom prst="rect">
            <a:avLst/>
          </a:prstGeom>
          <a:noFill/>
        </p:spPr>
        <p:txBody>
          <a:bodyPr wrap="square" rtlCol="0">
            <a:spAutoFit/>
          </a:bodyPr>
          <a:lstStyle/>
          <a:p>
            <a:r>
              <a:rPr lang="es-ES" sz="1900">
                <a:latin typeface="Cambria" panose="02040503050406030204" pitchFamily="18" charset="0"/>
              </a:rPr>
              <a:t>In highly visited urban tourism destinations, there can be significant crowds of visitors, which easily exceed the carrying capacity. This can generate not only a problem of loss of quality of the visit experience, but it can also involve security problems and put the physical integrity of visitors at risk</a:t>
            </a:r>
            <a:endParaRPr lang="es-ES"/>
          </a:p>
        </p:txBody>
      </p:sp>
    </p:spTree>
    <p:extLst>
      <p:ext uri="{BB962C8B-B14F-4D97-AF65-F5344CB8AC3E}">
        <p14:creationId xmlns:p14="http://schemas.microsoft.com/office/powerpoint/2010/main" val="2734699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2" name="Google Shape;273;p32">
            <a:extLst>
              <a:ext uri="{FF2B5EF4-FFF2-40B4-BE49-F238E27FC236}">
                <a16:creationId xmlns:a16="http://schemas.microsoft.com/office/drawing/2014/main" id="{55101005-E6D5-BE48-98F3-99F968E660E8}"/>
              </a:ext>
            </a:extLst>
          </p:cNvPr>
          <p:cNvSpPr txBox="1"/>
          <p:nvPr/>
        </p:nvSpPr>
        <p:spPr>
          <a:xfrm>
            <a:off x="833374" y="256652"/>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OPEN AREAS FLOWS</a:t>
            </a:r>
            <a:endParaRPr lang="es" sz="1600" b="1">
              <a:solidFill>
                <a:schemeClr val="accent1">
                  <a:lumMod val="50000"/>
                </a:schemeClr>
              </a:solidFill>
              <a:latin typeface="Cambria" panose="02040503050406030204" pitchFamily="18" charset="0"/>
              <a:ea typeface="Calibri"/>
              <a:cs typeface="Calibri"/>
              <a:sym typeface="Calibri"/>
            </a:endParaRPr>
          </a:p>
        </p:txBody>
      </p:sp>
      <p:sp>
        <p:nvSpPr>
          <p:cNvPr id="11" name="CuadroTexto 10">
            <a:extLst>
              <a:ext uri="{FF2B5EF4-FFF2-40B4-BE49-F238E27FC236}">
                <a16:creationId xmlns:a16="http://schemas.microsoft.com/office/drawing/2014/main" id="{61BE79AD-4E32-6441-9D23-160B830FDC74}"/>
              </a:ext>
            </a:extLst>
          </p:cNvPr>
          <p:cNvSpPr txBox="1"/>
          <p:nvPr/>
        </p:nvSpPr>
        <p:spPr>
          <a:xfrm>
            <a:off x="833374" y="925683"/>
            <a:ext cx="7391773" cy="2648802"/>
          </a:xfrm>
          <a:prstGeom prst="rect">
            <a:avLst/>
          </a:prstGeom>
          <a:solidFill>
            <a:schemeClr val="accent1">
              <a:lumMod val="75000"/>
              <a:alpha val="5098"/>
            </a:schemeClr>
          </a:solidFill>
        </p:spPr>
        <p:txBody>
          <a:bodyPr wrap="square" rtlCol="0">
            <a:spAutoFit/>
          </a:bodyPr>
          <a:lstStyle/>
          <a:p>
            <a:pPr marL="316531" indent="-316531">
              <a:buFont typeface="Arial" panose="020B0604020202020204" pitchFamily="34" charset="0"/>
              <a:buChar char="•"/>
            </a:pPr>
            <a:r>
              <a:rPr lang="es-ES" sz="1846">
                <a:solidFill>
                  <a:schemeClr val="tx1"/>
                </a:solidFill>
                <a:latin typeface="Cambria" panose="02040503050406030204" pitchFamily="18" charset="0"/>
              </a:rPr>
              <a:t>Saturation, jams, queues, queues</a:t>
            </a:r>
          </a:p>
          <a:p>
            <a:pPr marL="316531" indent="-316531">
              <a:buFont typeface="Arial" panose="020B0604020202020204" pitchFamily="34" charset="0"/>
              <a:buChar char="•"/>
            </a:pPr>
            <a:r>
              <a:rPr lang="es-ES" sz="1846">
                <a:solidFill>
                  <a:schemeClr val="tx1"/>
                </a:solidFill>
                <a:latin typeface="Cambria" panose="02040503050406030204" pitchFamily="18" charset="0"/>
              </a:rPr>
              <a:t>Static or dynamic management possible</a:t>
            </a:r>
          </a:p>
          <a:p>
            <a:pPr marL="316531" indent="-316531">
              <a:buFont typeface="Arial" panose="020B0604020202020204" pitchFamily="34" charset="0"/>
              <a:buChar char="•"/>
            </a:pPr>
            <a:r>
              <a:rPr lang="es-ES" sz="1846">
                <a:solidFill>
                  <a:schemeClr val="tx1"/>
                </a:solidFill>
                <a:latin typeface="Cambria" panose="02040503050406030204" pitchFamily="18" charset="0"/>
              </a:rPr>
              <a:t>Establishment of physical barriers to mobility</a:t>
            </a:r>
          </a:p>
          <a:p>
            <a:pPr marL="316531" indent="-316531">
              <a:buFont typeface="Arial" panose="020B0604020202020204" pitchFamily="34" charset="0"/>
              <a:buChar char="•"/>
            </a:pPr>
            <a:r>
              <a:rPr lang="es-ES" sz="1846">
                <a:solidFill>
                  <a:schemeClr val="tx1"/>
                </a:solidFill>
                <a:latin typeface="Cambria" panose="02040503050406030204" pitchFamily="18" charset="0"/>
              </a:rPr>
              <a:t>Entrance Fees, Hourly Fees, Individuals/Groups</a:t>
            </a:r>
          </a:p>
          <a:p>
            <a:pPr marL="316531" indent="-316531">
              <a:buFont typeface="Arial" panose="020B0604020202020204" pitchFamily="34" charset="0"/>
              <a:buChar char="•"/>
            </a:pPr>
            <a:r>
              <a:rPr lang="es-ES" sz="1846">
                <a:solidFill>
                  <a:schemeClr val="tx1"/>
                </a:solidFill>
                <a:latin typeface="Cambria" panose="02040503050406030204" pitchFamily="18" charset="0"/>
              </a:rPr>
              <a:t>Book online: favors planning</a:t>
            </a:r>
          </a:p>
          <a:p>
            <a:pPr marL="316531" indent="-316531">
              <a:buFont typeface="Arial" panose="020B0604020202020204" pitchFamily="34" charset="0"/>
              <a:buChar char="•"/>
            </a:pPr>
            <a:r>
              <a:rPr lang="es-ES" sz="1846">
                <a:solidFill>
                  <a:schemeClr val="tx1"/>
                </a:solidFill>
                <a:latin typeface="Cambria" panose="02040503050406030204" pitchFamily="18" charset="0"/>
              </a:rPr>
              <a:t>The non-restriction of vehicles favors the existence of traffic jams</a:t>
            </a:r>
          </a:p>
          <a:p>
            <a:pPr marL="316531" indent="-316531">
              <a:buFont typeface="Arial" panose="020B0604020202020204" pitchFamily="34" charset="0"/>
              <a:buChar char="•"/>
            </a:pPr>
            <a:r>
              <a:rPr lang="es-ES" sz="1846">
                <a:solidFill>
                  <a:schemeClr val="tx1"/>
                </a:solidFill>
                <a:latin typeface="Cambria" panose="02040503050406030204" pitchFamily="18" charset="0"/>
              </a:rPr>
              <a:t>Non-legal or illegal parking</a:t>
            </a:r>
          </a:p>
          <a:p>
            <a:pPr marL="316531" indent="-316531">
              <a:buFont typeface="Arial" panose="020B0604020202020204" pitchFamily="34" charset="0"/>
              <a:buChar char="•"/>
            </a:pPr>
            <a:r>
              <a:rPr lang="es-ES" sz="1846">
                <a:solidFill>
                  <a:schemeClr val="tx1"/>
                </a:solidFill>
                <a:latin typeface="Cambria" panose="02040503050406030204" pitchFamily="18" charset="0"/>
              </a:rPr>
              <a:t>Pedestrian traffic jams</a:t>
            </a:r>
          </a:p>
          <a:p>
            <a:pPr marL="316531" indent="-316531">
              <a:buFont typeface="Arial" panose="020B0604020202020204" pitchFamily="34" charset="0"/>
              <a:buChar char="•"/>
            </a:pPr>
            <a:r>
              <a:rPr lang="es-ES" sz="1846">
                <a:solidFill>
                  <a:schemeClr val="tx1"/>
                </a:solidFill>
                <a:latin typeface="Cambria" panose="02040503050406030204" pitchFamily="18" charset="0"/>
              </a:rPr>
              <a:t>Loss of visit quality</a:t>
            </a:r>
          </a:p>
        </p:txBody>
      </p:sp>
      <p:sp>
        <p:nvSpPr>
          <p:cNvPr id="3" name="Rectángulo 2">
            <a:extLst>
              <a:ext uri="{FF2B5EF4-FFF2-40B4-BE49-F238E27FC236}">
                <a16:creationId xmlns:a16="http://schemas.microsoft.com/office/drawing/2014/main" id="{EC2B51A5-12B0-06EE-1C00-68B834FBBF97}"/>
              </a:ext>
            </a:extLst>
          </p:cNvPr>
          <p:cNvSpPr/>
          <p:nvPr/>
        </p:nvSpPr>
        <p:spPr>
          <a:xfrm>
            <a:off x="1201479" y="3721395"/>
            <a:ext cx="6836735" cy="29558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Un coche en una carretera&#10;&#10;Descripción generada automáticamente">
            <a:extLst>
              <a:ext uri="{FF2B5EF4-FFF2-40B4-BE49-F238E27FC236}">
                <a16:creationId xmlns:a16="http://schemas.microsoft.com/office/drawing/2014/main" id="{51F8DCF2-F4FE-5BC9-7E90-2AC82A98BB37}"/>
              </a:ext>
            </a:extLst>
          </p:cNvPr>
          <p:cNvPicPr>
            <a:picLocks noChangeAspect="1"/>
          </p:cNvPicPr>
          <p:nvPr/>
        </p:nvPicPr>
        <p:blipFill rotWithShape="1">
          <a:blip r:embed="rId3"/>
          <a:srcRect l="10050" t="8604" r="9114" b="7675"/>
          <a:stretch/>
        </p:blipFill>
        <p:spPr>
          <a:xfrm>
            <a:off x="1626781" y="3866874"/>
            <a:ext cx="3955313" cy="2560250"/>
          </a:xfrm>
          <a:prstGeom prst="rect">
            <a:avLst/>
          </a:prstGeom>
        </p:spPr>
      </p:pic>
      <p:sp>
        <p:nvSpPr>
          <p:cNvPr id="8" name="CuadroTexto 7">
            <a:extLst>
              <a:ext uri="{FF2B5EF4-FFF2-40B4-BE49-F238E27FC236}">
                <a16:creationId xmlns:a16="http://schemas.microsoft.com/office/drawing/2014/main" id="{16941FCF-AC29-1CCC-6BE9-3ACA553301DD}"/>
              </a:ext>
            </a:extLst>
          </p:cNvPr>
          <p:cNvSpPr txBox="1"/>
          <p:nvPr/>
        </p:nvSpPr>
        <p:spPr>
          <a:xfrm>
            <a:off x="5959549" y="4075936"/>
            <a:ext cx="1701209" cy="1477328"/>
          </a:xfrm>
          <a:prstGeom prst="rect">
            <a:avLst/>
          </a:prstGeom>
          <a:noFill/>
        </p:spPr>
        <p:txBody>
          <a:bodyPr wrap="square" rtlCol="0">
            <a:spAutoFit/>
          </a:bodyPr>
          <a:lstStyle/>
          <a:p>
            <a:r>
              <a:rPr lang="es-ES" sz="1800">
                <a:latin typeface="Cambria" panose="02040503050406030204" pitchFamily="18" charset="0"/>
              </a:rPr>
              <a:t>Teso de San Cristóbal (Salamanca). </a:t>
            </a:r>
          </a:p>
          <a:p>
            <a:r>
              <a:rPr lang="es-ES" sz="1800">
                <a:latin typeface="Cambria" panose="02040503050406030204" pitchFamily="18" charset="0"/>
              </a:rPr>
              <a:t>Cars parked in restricted area</a:t>
            </a:r>
          </a:p>
        </p:txBody>
      </p:sp>
    </p:spTree>
    <p:extLst>
      <p:ext uri="{BB962C8B-B14F-4D97-AF65-F5344CB8AC3E}">
        <p14:creationId xmlns:p14="http://schemas.microsoft.com/office/powerpoint/2010/main" val="280446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grupo de personas caminando junto a una puerta&#10;&#10;Descripción generada automáticamente con confianza media">
            <a:extLst>
              <a:ext uri="{FF2B5EF4-FFF2-40B4-BE49-F238E27FC236}">
                <a16:creationId xmlns:a16="http://schemas.microsoft.com/office/drawing/2014/main" id="{66F3E286-EA42-F820-C4F1-A03904847C96}"/>
              </a:ext>
            </a:extLst>
          </p:cNvPr>
          <p:cNvPicPr>
            <a:picLocks noChangeAspect="1"/>
          </p:cNvPicPr>
          <p:nvPr/>
        </p:nvPicPr>
        <p:blipFill rotWithShape="1">
          <a:blip r:embed="rId2"/>
          <a:srcRect l="20116" t="30201" r="20581" b="1349"/>
          <a:stretch/>
        </p:blipFill>
        <p:spPr>
          <a:xfrm>
            <a:off x="-362253" y="0"/>
            <a:ext cx="9506253" cy="6858000"/>
          </a:xfrm>
          <a:prstGeom prst="rect">
            <a:avLst/>
          </a:prstGeom>
        </p:spPr>
      </p:pic>
      <p:sp>
        <p:nvSpPr>
          <p:cNvPr id="6" name="CuadroTexto 5">
            <a:extLst>
              <a:ext uri="{FF2B5EF4-FFF2-40B4-BE49-F238E27FC236}">
                <a16:creationId xmlns:a16="http://schemas.microsoft.com/office/drawing/2014/main" id="{8F976221-081A-3F5D-40CB-393228F8B739}"/>
              </a:ext>
            </a:extLst>
          </p:cNvPr>
          <p:cNvSpPr txBox="1"/>
          <p:nvPr/>
        </p:nvSpPr>
        <p:spPr>
          <a:xfrm>
            <a:off x="-1524000" y="-647700"/>
            <a:ext cx="184731" cy="307777"/>
          </a:xfrm>
          <a:prstGeom prst="rect">
            <a:avLst/>
          </a:prstGeom>
          <a:noFill/>
        </p:spPr>
        <p:txBody>
          <a:bodyPr wrap="none" rtlCol="0">
            <a:spAutoFit/>
          </a:bodyPr>
          <a:lstStyle/>
          <a:p>
            <a:endParaRPr lang="es-ES"/>
          </a:p>
        </p:txBody>
      </p:sp>
      <p:sp>
        <p:nvSpPr>
          <p:cNvPr id="7" name="Rectángulo 6">
            <a:extLst>
              <a:ext uri="{FF2B5EF4-FFF2-40B4-BE49-F238E27FC236}">
                <a16:creationId xmlns:a16="http://schemas.microsoft.com/office/drawing/2014/main" id="{F75A3162-233F-D54D-46D6-0B45B2717F69}"/>
              </a:ext>
            </a:extLst>
          </p:cNvPr>
          <p:cNvSpPr/>
          <p:nvPr/>
        </p:nvSpPr>
        <p:spPr>
          <a:xfrm>
            <a:off x="5003800" y="203200"/>
            <a:ext cx="3848100" cy="15113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83BC32BE-5B94-B3FC-1DBA-F9414C4D586A}"/>
              </a:ext>
            </a:extLst>
          </p:cNvPr>
          <p:cNvSpPr txBox="1"/>
          <p:nvPr/>
        </p:nvSpPr>
        <p:spPr>
          <a:xfrm>
            <a:off x="5003800" y="203200"/>
            <a:ext cx="3848100" cy="1477328"/>
          </a:xfrm>
          <a:prstGeom prst="rect">
            <a:avLst/>
          </a:prstGeom>
          <a:noFill/>
        </p:spPr>
        <p:txBody>
          <a:bodyPr wrap="square" rtlCol="0">
            <a:spAutoFit/>
          </a:bodyPr>
          <a:lstStyle/>
          <a:p>
            <a:r>
              <a:rPr lang="es-ES" sz="1800">
                <a:latin typeface="Cambria" panose="02040503050406030204" pitchFamily="18" charset="0"/>
              </a:rPr>
              <a:t>Pedestrian agglomeration in Venice (Italy). High pedestrian flows quickly collapse a road network designed for significantly lower flowspeatonal en Venecia (Italia)</a:t>
            </a:r>
            <a:endParaRPr lang="es-ES"/>
          </a:p>
        </p:txBody>
      </p:sp>
    </p:spTree>
    <p:extLst>
      <p:ext uri="{BB962C8B-B14F-4D97-AF65-F5344CB8AC3E}">
        <p14:creationId xmlns:p14="http://schemas.microsoft.com/office/powerpoint/2010/main" val="4054332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n 4" descr="Personas caminando en la banqueta de una calle&#10;&#10;Descripción generada automáticamente">
            <a:extLst>
              <a:ext uri="{FF2B5EF4-FFF2-40B4-BE49-F238E27FC236}">
                <a16:creationId xmlns:a16="http://schemas.microsoft.com/office/drawing/2014/main" id="{20449B99-AE5E-5098-8132-EEB1619B8C33}"/>
              </a:ext>
            </a:extLst>
          </p:cNvPr>
          <p:cNvPicPr>
            <a:picLocks noChangeAspect="1"/>
          </p:cNvPicPr>
          <p:nvPr/>
        </p:nvPicPr>
        <p:blipFill rotWithShape="1">
          <a:blip r:embed="rId2"/>
          <a:srcRect l="1841" t="3434" r="1317" b="2310"/>
          <a:stretch/>
        </p:blipFill>
        <p:spPr>
          <a:xfrm>
            <a:off x="0" y="816148"/>
            <a:ext cx="9145818" cy="5007136"/>
          </a:xfrm>
          <a:prstGeom prst="rect">
            <a:avLst/>
          </a:prstGeom>
        </p:spPr>
      </p:pic>
      <p:sp>
        <p:nvSpPr>
          <p:cNvPr id="6" name="Rectángulo 5">
            <a:extLst>
              <a:ext uri="{FF2B5EF4-FFF2-40B4-BE49-F238E27FC236}">
                <a16:creationId xmlns:a16="http://schemas.microsoft.com/office/drawing/2014/main" id="{351301E3-7AFB-6877-F455-D58D735E4C0C}"/>
              </a:ext>
            </a:extLst>
          </p:cNvPr>
          <p:cNvSpPr/>
          <p:nvPr/>
        </p:nvSpPr>
        <p:spPr>
          <a:xfrm>
            <a:off x="419100" y="3911600"/>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920116E3-7A3F-E0CC-E6C3-4014227A1F5F}"/>
              </a:ext>
            </a:extLst>
          </p:cNvPr>
          <p:cNvSpPr txBox="1"/>
          <p:nvPr/>
        </p:nvSpPr>
        <p:spPr>
          <a:xfrm>
            <a:off x="419100" y="3911600"/>
            <a:ext cx="2667000" cy="1815882"/>
          </a:xfrm>
          <a:prstGeom prst="rect">
            <a:avLst/>
          </a:prstGeom>
          <a:noFill/>
        </p:spPr>
        <p:txBody>
          <a:bodyPr wrap="square" rtlCol="0">
            <a:spAutoFit/>
          </a:bodyPr>
          <a:lstStyle/>
          <a:p>
            <a:r>
              <a:rPr lang="es-ES" sz="1600">
                <a:latin typeface="Cambria" panose="02040503050406030204" pitchFamily="18" charset="0"/>
              </a:rPr>
              <a:t>Large groups have a negative impact on urban tourism destinations, especially those with a historic center with a medieval layout, with roads and narrow streets</a:t>
            </a:r>
          </a:p>
        </p:txBody>
      </p:sp>
    </p:spTree>
    <p:extLst>
      <p:ext uri="{BB962C8B-B14F-4D97-AF65-F5344CB8AC3E}">
        <p14:creationId xmlns:p14="http://schemas.microsoft.com/office/powerpoint/2010/main" val="2128345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2" name="Google Shape;273;p32">
            <a:extLst>
              <a:ext uri="{FF2B5EF4-FFF2-40B4-BE49-F238E27FC236}">
                <a16:creationId xmlns:a16="http://schemas.microsoft.com/office/drawing/2014/main" id="{55101005-E6D5-BE48-98F3-99F968E660E8}"/>
              </a:ext>
            </a:extLst>
          </p:cNvPr>
          <p:cNvSpPr txBox="1"/>
          <p:nvPr/>
        </p:nvSpPr>
        <p:spPr>
          <a:xfrm>
            <a:off x="833374" y="256652"/>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OPEN AREAS FLOWS</a:t>
            </a:r>
            <a:endParaRPr lang="es" sz="1600" b="1">
              <a:solidFill>
                <a:schemeClr val="accent1">
                  <a:lumMod val="50000"/>
                </a:schemeClr>
              </a:solidFill>
              <a:latin typeface="Cambria" panose="02040503050406030204" pitchFamily="18" charset="0"/>
              <a:ea typeface="Calibri"/>
              <a:cs typeface="Calibri"/>
              <a:sym typeface="Calibri"/>
            </a:endParaRPr>
          </a:p>
        </p:txBody>
      </p:sp>
      <p:sp>
        <p:nvSpPr>
          <p:cNvPr id="11" name="CuadroTexto 10">
            <a:extLst>
              <a:ext uri="{FF2B5EF4-FFF2-40B4-BE49-F238E27FC236}">
                <a16:creationId xmlns:a16="http://schemas.microsoft.com/office/drawing/2014/main" id="{61BE79AD-4E32-6441-9D23-160B830FDC74}"/>
              </a:ext>
            </a:extLst>
          </p:cNvPr>
          <p:cNvSpPr txBox="1"/>
          <p:nvPr/>
        </p:nvSpPr>
        <p:spPr>
          <a:xfrm>
            <a:off x="833374" y="925683"/>
            <a:ext cx="7391773" cy="2648802"/>
          </a:xfrm>
          <a:prstGeom prst="rect">
            <a:avLst/>
          </a:prstGeom>
          <a:solidFill>
            <a:schemeClr val="accent1">
              <a:lumMod val="75000"/>
              <a:alpha val="5098"/>
            </a:schemeClr>
          </a:solidFill>
        </p:spPr>
        <p:txBody>
          <a:bodyPr wrap="square" rtlCol="0">
            <a:spAutoFit/>
          </a:bodyPr>
          <a:lstStyle/>
          <a:p>
            <a:pPr marL="316531" indent="-316531">
              <a:buFont typeface="Arial" panose="020B0604020202020204" pitchFamily="34" charset="0"/>
              <a:buChar char="•"/>
            </a:pPr>
            <a:r>
              <a:rPr lang="es-ES" sz="1846">
                <a:solidFill>
                  <a:schemeClr val="tx1"/>
                </a:solidFill>
                <a:latin typeface="Cambria" panose="02040503050406030204" pitchFamily="18" charset="0"/>
              </a:rPr>
              <a:t>It is necessary to move towards flow limitation models</a:t>
            </a:r>
          </a:p>
          <a:p>
            <a:pPr marL="316531" indent="-316531">
              <a:buFont typeface="Arial" panose="020B0604020202020204" pitchFamily="34" charset="0"/>
              <a:buChar char="•"/>
            </a:pPr>
            <a:r>
              <a:rPr lang="es-ES" sz="1846">
                <a:solidFill>
                  <a:schemeClr val="tx1"/>
                </a:solidFill>
                <a:latin typeface="Cambria" panose="02040503050406030204" pitchFamily="18" charset="0"/>
              </a:rPr>
              <a:t>Parking is the most powerful management tool</a:t>
            </a:r>
          </a:p>
          <a:p>
            <a:pPr marL="316531" indent="-316531">
              <a:buFont typeface="Arial" panose="020B0604020202020204" pitchFamily="34" charset="0"/>
              <a:buChar char="•"/>
            </a:pPr>
            <a:r>
              <a:rPr lang="es-ES" sz="1846">
                <a:solidFill>
                  <a:schemeClr val="tx1"/>
                </a:solidFill>
                <a:latin typeface="Cambria" panose="02040503050406030204" pitchFamily="18" charset="0"/>
              </a:rPr>
              <a:t>Parking restriction and establishment of a minimum distance to the resource</a:t>
            </a:r>
          </a:p>
          <a:p>
            <a:pPr marL="316531" indent="-316531">
              <a:buFont typeface="Arial" panose="020B0604020202020204" pitchFamily="34" charset="0"/>
              <a:buChar char="•"/>
            </a:pPr>
            <a:r>
              <a:rPr lang="es-ES" sz="1846">
                <a:solidFill>
                  <a:schemeClr val="tx1"/>
                </a:solidFill>
                <a:latin typeface="Cambria" panose="02040503050406030204" pitchFamily="18" charset="0"/>
              </a:rPr>
              <a:t>You can study the possibility of establishing a rate or not, as well as forcing a temporary rotation</a:t>
            </a:r>
          </a:p>
          <a:p>
            <a:pPr marL="316531" indent="-316531">
              <a:buFont typeface="Arial" panose="020B0604020202020204" pitchFamily="34" charset="0"/>
              <a:buChar char="•"/>
            </a:pPr>
            <a:r>
              <a:rPr lang="es-ES" sz="1846">
                <a:solidFill>
                  <a:schemeClr val="tx1"/>
                </a:solidFill>
                <a:latin typeface="Cambria" panose="02040503050406030204" pitchFamily="18" charset="0"/>
              </a:rPr>
              <a:t>If parking prohibition or restriction measures are not established, cars will reach the resort itself, with the consequent loss of quality of the tourist experience</a:t>
            </a:r>
          </a:p>
        </p:txBody>
      </p:sp>
      <p:sp>
        <p:nvSpPr>
          <p:cNvPr id="3" name="Rectángulo 2">
            <a:extLst>
              <a:ext uri="{FF2B5EF4-FFF2-40B4-BE49-F238E27FC236}">
                <a16:creationId xmlns:a16="http://schemas.microsoft.com/office/drawing/2014/main" id="{EC2B51A5-12B0-06EE-1C00-68B834FBBF97}"/>
              </a:ext>
            </a:extLst>
          </p:cNvPr>
          <p:cNvSpPr/>
          <p:nvPr/>
        </p:nvSpPr>
        <p:spPr>
          <a:xfrm>
            <a:off x="1201479" y="3721395"/>
            <a:ext cx="6836735" cy="29558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16941FCF-AC29-1CCC-6BE9-3ACA553301DD}"/>
              </a:ext>
            </a:extLst>
          </p:cNvPr>
          <p:cNvSpPr txBox="1"/>
          <p:nvPr/>
        </p:nvSpPr>
        <p:spPr>
          <a:xfrm>
            <a:off x="5915666" y="3968214"/>
            <a:ext cx="1982972" cy="2062103"/>
          </a:xfrm>
          <a:prstGeom prst="rect">
            <a:avLst/>
          </a:prstGeom>
          <a:noFill/>
        </p:spPr>
        <p:txBody>
          <a:bodyPr wrap="square" rtlCol="0">
            <a:spAutoFit/>
          </a:bodyPr>
          <a:lstStyle/>
          <a:p>
            <a:r>
              <a:rPr lang="es-ES" sz="1600">
                <a:latin typeface="Cambria" panose="02040503050406030204" pitchFamily="18" charset="0"/>
              </a:rPr>
              <a:t>As Catedrais beach (Lugo). The car park has partially solved the problem, since it is located within the Natural Monument itself, a figure of regional protection</a:t>
            </a:r>
            <a:endParaRPr lang="es-ES" sz="1600"/>
          </a:p>
        </p:txBody>
      </p:sp>
      <p:pic>
        <p:nvPicPr>
          <p:cNvPr id="10" name="Imagen 9" descr="Una pantalla de televisión encendida&#10;&#10;Descripción generada automáticamente con confianza media">
            <a:extLst>
              <a:ext uri="{FF2B5EF4-FFF2-40B4-BE49-F238E27FC236}">
                <a16:creationId xmlns:a16="http://schemas.microsoft.com/office/drawing/2014/main" id="{71BA7792-ACF6-FACA-D166-F578CAB3DF64}"/>
              </a:ext>
            </a:extLst>
          </p:cNvPr>
          <p:cNvPicPr>
            <a:picLocks noChangeAspect="1"/>
          </p:cNvPicPr>
          <p:nvPr/>
        </p:nvPicPr>
        <p:blipFill rotWithShape="1">
          <a:blip r:embed="rId3"/>
          <a:srcRect l="11163" t="6197" r="29070" b="42082"/>
          <a:stretch/>
        </p:blipFill>
        <p:spPr>
          <a:xfrm>
            <a:off x="1416649" y="3964873"/>
            <a:ext cx="4359441" cy="2357832"/>
          </a:xfrm>
          <a:prstGeom prst="rect">
            <a:avLst/>
          </a:prstGeom>
        </p:spPr>
      </p:pic>
    </p:spTree>
    <p:extLst>
      <p:ext uri="{BB962C8B-B14F-4D97-AF65-F5344CB8AC3E}">
        <p14:creationId xmlns:p14="http://schemas.microsoft.com/office/powerpoint/2010/main" val="3844030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2" name="Google Shape;273;p32">
            <a:extLst>
              <a:ext uri="{FF2B5EF4-FFF2-40B4-BE49-F238E27FC236}">
                <a16:creationId xmlns:a16="http://schemas.microsoft.com/office/drawing/2014/main" id="{55101005-E6D5-BE48-98F3-99F968E660E8}"/>
              </a:ext>
            </a:extLst>
          </p:cNvPr>
          <p:cNvSpPr txBox="1"/>
          <p:nvPr/>
        </p:nvSpPr>
        <p:spPr>
          <a:xfrm>
            <a:off x="833374" y="256652"/>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OPEN AREAS FLOWS</a:t>
            </a:r>
            <a:endParaRPr lang="es" sz="1600" b="1">
              <a:solidFill>
                <a:schemeClr val="accent1">
                  <a:lumMod val="50000"/>
                </a:schemeClr>
              </a:solidFill>
              <a:latin typeface="Cambria" panose="02040503050406030204" pitchFamily="18" charset="0"/>
              <a:ea typeface="Calibri"/>
              <a:cs typeface="Calibri"/>
              <a:sym typeface="Calibri"/>
            </a:endParaRPr>
          </a:p>
        </p:txBody>
      </p:sp>
      <p:pic>
        <p:nvPicPr>
          <p:cNvPr id="7" name="Imagen 6" descr="Un grupo de personas en un barco en el mar&#10;&#10;Descripción generada automáticamente con confianza media">
            <a:extLst>
              <a:ext uri="{FF2B5EF4-FFF2-40B4-BE49-F238E27FC236}">
                <a16:creationId xmlns:a16="http://schemas.microsoft.com/office/drawing/2014/main" id="{1E8D8419-FB03-1A4B-2E0B-26F315CC0960}"/>
              </a:ext>
            </a:extLst>
          </p:cNvPr>
          <p:cNvPicPr>
            <a:picLocks noChangeAspect="1"/>
          </p:cNvPicPr>
          <p:nvPr/>
        </p:nvPicPr>
        <p:blipFill rotWithShape="1">
          <a:blip r:embed="rId3"/>
          <a:srcRect l="11395" t="2093" r="12907" b="1349"/>
          <a:stretch/>
        </p:blipFill>
        <p:spPr>
          <a:xfrm>
            <a:off x="5291796" y="1074129"/>
            <a:ext cx="3320576" cy="2530546"/>
          </a:xfrm>
          <a:prstGeom prst="rect">
            <a:avLst/>
          </a:prstGeom>
        </p:spPr>
      </p:pic>
      <p:pic>
        <p:nvPicPr>
          <p:cNvPr id="9" name="Imagen 8" descr="Imagen que contiene Mapa&#10;&#10;Descripción generada automáticamente">
            <a:extLst>
              <a:ext uri="{FF2B5EF4-FFF2-40B4-BE49-F238E27FC236}">
                <a16:creationId xmlns:a16="http://schemas.microsoft.com/office/drawing/2014/main" id="{D396A59C-315B-9E6F-8777-8138790003A2}"/>
              </a:ext>
            </a:extLst>
          </p:cNvPr>
          <p:cNvPicPr>
            <a:picLocks noChangeAspect="1"/>
          </p:cNvPicPr>
          <p:nvPr/>
        </p:nvPicPr>
        <p:blipFill rotWithShape="1">
          <a:blip r:embed="rId4"/>
          <a:srcRect l="8256" t="15302" r="8605" b="15117"/>
          <a:stretch/>
        </p:blipFill>
        <p:spPr>
          <a:xfrm>
            <a:off x="531628" y="1074129"/>
            <a:ext cx="4582633" cy="2397070"/>
          </a:xfrm>
          <a:prstGeom prst="rect">
            <a:avLst/>
          </a:prstGeom>
        </p:spPr>
      </p:pic>
      <p:pic>
        <p:nvPicPr>
          <p:cNvPr id="13" name="Imagen 12" descr="Personas paradas junto a una roca&#10;&#10;Descripción generada automáticamente con confianza baja">
            <a:extLst>
              <a:ext uri="{FF2B5EF4-FFF2-40B4-BE49-F238E27FC236}">
                <a16:creationId xmlns:a16="http://schemas.microsoft.com/office/drawing/2014/main" id="{3A56FD5E-615D-0B81-FD55-744133AD7734}"/>
              </a:ext>
            </a:extLst>
          </p:cNvPr>
          <p:cNvPicPr>
            <a:picLocks noChangeAspect="1"/>
          </p:cNvPicPr>
          <p:nvPr/>
        </p:nvPicPr>
        <p:blipFill rotWithShape="1">
          <a:blip r:embed="rId5"/>
          <a:srcRect l="10049" t="6372" r="10049" b="8795"/>
          <a:stretch/>
        </p:blipFill>
        <p:spPr>
          <a:xfrm>
            <a:off x="531628" y="3604675"/>
            <a:ext cx="4582633" cy="3040878"/>
          </a:xfrm>
          <a:prstGeom prst="rect">
            <a:avLst/>
          </a:prstGeom>
        </p:spPr>
      </p:pic>
      <p:pic>
        <p:nvPicPr>
          <p:cNvPr id="14" name="Imagen 13" descr="Interfaz de usuario gráfica, Texto, Aplicación&#10;&#10;Descripción generada automáticamente">
            <a:extLst>
              <a:ext uri="{FF2B5EF4-FFF2-40B4-BE49-F238E27FC236}">
                <a16:creationId xmlns:a16="http://schemas.microsoft.com/office/drawing/2014/main" id="{7E6F5B7C-DFC1-F4BB-8E4E-DFF0B77D6A9F}"/>
              </a:ext>
            </a:extLst>
          </p:cNvPr>
          <p:cNvPicPr>
            <a:picLocks noChangeAspect="1"/>
          </p:cNvPicPr>
          <p:nvPr/>
        </p:nvPicPr>
        <p:blipFill rotWithShape="1">
          <a:blip r:embed="rId6"/>
          <a:srcRect l="26046" t="26279" r="23837" b="12884"/>
          <a:stretch/>
        </p:blipFill>
        <p:spPr>
          <a:xfrm>
            <a:off x="5291796" y="3811993"/>
            <a:ext cx="3461500" cy="2626242"/>
          </a:xfrm>
          <a:prstGeom prst="rect">
            <a:avLst/>
          </a:prstGeom>
        </p:spPr>
      </p:pic>
    </p:spTree>
    <p:extLst>
      <p:ext uri="{BB962C8B-B14F-4D97-AF65-F5344CB8AC3E}">
        <p14:creationId xmlns:p14="http://schemas.microsoft.com/office/powerpoint/2010/main" val="701478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2" name="Google Shape;273;p32">
            <a:extLst>
              <a:ext uri="{FF2B5EF4-FFF2-40B4-BE49-F238E27FC236}">
                <a16:creationId xmlns:a16="http://schemas.microsoft.com/office/drawing/2014/main" id="{55101005-E6D5-BE48-98F3-99F968E660E8}"/>
              </a:ext>
            </a:extLst>
          </p:cNvPr>
          <p:cNvSpPr txBox="1"/>
          <p:nvPr/>
        </p:nvSpPr>
        <p:spPr>
          <a:xfrm>
            <a:off x="833375" y="649644"/>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FLOWS IN CLOSED AREAS (PRECINCTS)</a:t>
            </a:r>
            <a:endParaRPr lang="es" sz="1600" b="1">
              <a:solidFill>
                <a:schemeClr val="accent1">
                  <a:lumMod val="50000"/>
                </a:schemeClr>
              </a:solidFill>
              <a:latin typeface="Cambria" panose="02040503050406030204" pitchFamily="18" charset="0"/>
              <a:ea typeface="Calibri"/>
              <a:cs typeface="Calibri"/>
              <a:sym typeface="Calibri"/>
            </a:endParaRPr>
          </a:p>
        </p:txBody>
      </p:sp>
      <p:pic>
        <p:nvPicPr>
          <p:cNvPr id="7" name="Imagen 6" descr="Texto&#10;&#10;Descripción generada automáticamente">
            <a:extLst>
              <a:ext uri="{FF2B5EF4-FFF2-40B4-BE49-F238E27FC236}">
                <a16:creationId xmlns:a16="http://schemas.microsoft.com/office/drawing/2014/main" id="{7345007A-CC09-A5DE-AE92-F7C2DA89D435}"/>
              </a:ext>
            </a:extLst>
          </p:cNvPr>
          <p:cNvPicPr>
            <a:picLocks noChangeAspect="1"/>
          </p:cNvPicPr>
          <p:nvPr/>
        </p:nvPicPr>
        <p:blipFill>
          <a:blip r:embed="rId3"/>
          <a:stretch>
            <a:fillRect/>
          </a:stretch>
        </p:blipFill>
        <p:spPr>
          <a:xfrm>
            <a:off x="638070" y="1467121"/>
            <a:ext cx="7867859" cy="4917412"/>
          </a:xfrm>
          <a:prstGeom prst="rect">
            <a:avLst/>
          </a:prstGeom>
        </p:spPr>
      </p:pic>
    </p:spTree>
    <p:extLst>
      <p:ext uri="{BB962C8B-B14F-4D97-AF65-F5344CB8AC3E}">
        <p14:creationId xmlns:p14="http://schemas.microsoft.com/office/powerpoint/2010/main" val="643360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Catedral de Santiago de Compostela - Casa Das Bentinas">
            <a:extLst>
              <a:ext uri="{FF2B5EF4-FFF2-40B4-BE49-F238E27FC236}">
                <a16:creationId xmlns:a16="http://schemas.microsoft.com/office/drawing/2014/main" id="{BB45217F-8D91-1504-F887-0689BC149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899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577E1D9-8520-B256-B853-DA75D9D81A07}"/>
              </a:ext>
            </a:extLst>
          </p:cNvPr>
          <p:cNvSpPr txBox="1"/>
          <p:nvPr/>
        </p:nvSpPr>
        <p:spPr>
          <a:xfrm>
            <a:off x="0" y="415420"/>
            <a:ext cx="9144000" cy="584775"/>
          </a:xfrm>
          <a:prstGeom prst="rect">
            <a:avLst/>
          </a:prstGeom>
          <a:noFill/>
        </p:spPr>
        <p:txBody>
          <a:bodyPr wrap="square" rtlCol="0">
            <a:spAutoFit/>
          </a:bodyPr>
          <a:lstStyle/>
          <a:p>
            <a:pPr algn="ctr"/>
            <a:r>
              <a:rPr lang="es-ES" sz="3200" b="1">
                <a:solidFill>
                  <a:schemeClr val="bg1"/>
                </a:solidFill>
                <a:latin typeface="Cambria" panose="02040503050406030204" pitchFamily="18" charset="0"/>
              </a:rPr>
              <a:t>SANTIAGO DE COMPOSTELA</a:t>
            </a:r>
          </a:p>
        </p:txBody>
      </p:sp>
    </p:spTree>
    <p:extLst>
      <p:ext uri="{BB962C8B-B14F-4D97-AF65-F5344CB8AC3E}">
        <p14:creationId xmlns:p14="http://schemas.microsoft.com/office/powerpoint/2010/main" val="1634815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6" name="Imagen 5" descr="Interfaz de usuario gráfica, Sitio web&#10;&#10;Descripción generada automáticamente">
            <a:extLst>
              <a:ext uri="{FF2B5EF4-FFF2-40B4-BE49-F238E27FC236}">
                <a16:creationId xmlns:a16="http://schemas.microsoft.com/office/drawing/2014/main" id="{4EA92FDB-0B17-A9D0-66B0-172F076683BE}"/>
              </a:ext>
            </a:extLst>
          </p:cNvPr>
          <p:cNvPicPr>
            <a:picLocks noChangeAspect="1"/>
          </p:cNvPicPr>
          <p:nvPr/>
        </p:nvPicPr>
        <p:blipFill>
          <a:blip r:embed="rId3"/>
          <a:stretch>
            <a:fillRect/>
          </a:stretch>
        </p:blipFill>
        <p:spPr>
          <a:xfrm>
            <a:off x="537587" y="1384160"/>
            <a:ext cx="8068826" cy="5043016"/>
          </a:xfrm>
          <a:prstGeom prst="rect">
            <a:avLst/>
          </a:prstGeom>
        </p:spPr>
      </p:pic>
      <p:sp>
        <p:nvSpPr>
          <p:cNvPr id="4" name="Google Shape;273;p32">
            <a:extLst>
              <a:ext uri="{FF2B5EF4-FFF2-40B4-BE49-F238E27FC236}">
                <a16:creationId xmlns:a16="http://schemas.microsoft.com/office/drawing/2014/main" id="{B7E9B4F1-353D-19E9-E729-A3456227B3A3}"/>
              </a:ext>
            </a:extLst>
          </p:cNvPr>
          <p:cNvSpPr txBox="1"/>
          <p:nvPr/>
        </p:nvSpPr>
        <p:spPr>
          <a:xfrm>
            <a:off x="833375" y="649644"/>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FLOWS IN CLOSED AREAS (PRECINCTS)</a:t>
            </a:r>
            <a:endParaRPr lang="es" sz="1600"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4090611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5" name="Imagen 4" descr="Diagrama&#10;&#10;Descripción generada automáticamente">
            <a:extLst>
              <a:ext uri="{FF2B5EF4-FFF2-40B4-BE49-F238E27FC236}">
                <a16:creationId xmlns:a16="http://schemas.microsoft.com/office/drawing/2014/main" id="{7DDAD7C3-8C01-2254-2A1C-184E58231855}"/>
              </a:ext>
            </a:extLst>
          </p:cNvPr>
          <p:cNvPicPr>
            <a:picLocks noChangeAspect="1"/>
          </p:cNvPicPr>
          <p:nvPr/>
        </p:nvPicPr>
        <p:blipFill>
          <a:blip r:embed="rId3"/>
          <a:stretch>
            <a:fillRect/>
          </a:stretch>
        </p:blipFill>
        <p:spPr>
          <a:xfrm>
            <a:off x="617973" y="1265823"/>
            <a:ext cx="7908053" cy="4942533"/>
          </a:xfrm>
          <a:prstGeom prst="rect">
            <a:avLst/>
          </a:prstGeom>
        </p:spPr>
      </p:pic>
      <p:sp>
        <p:nvSpPr>
          <p:cNvPr id="4" name="Google Shape;273;p32">
            <a:extLst>
              <a:ext uri="{FF2B5EF4-FFF2-40B4-BE49-F238E27FC236}">
                <a16:creationId xmlns:a16="http://schemas.microsoft.com/office/drawing/2014/main" id="{8046CF92-C2EC-832F-3A22-5D0A8E31B73A}"/>
              </a:ext>
            </a:extLst>
          </p:cNvPr>
          <p:cNvSpPr txBox="1"/>
          <p:nvPr/>
        </p:nvSpPr>
        <p:spPr>
          <a:xfrm>
            <a:off x="833375" y="649644"/>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FLOWS IN CLOSED AREAS (PRECINCTS)</a:t>
            </a:r>
            <a:endParaRPr lang="es" sz="1600"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3819637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4" name="Imagen 3" descr="Interfaz de usuario gráfica, Sitio web&#10;&#10;Descripción generada automáticamente">
            <a:extLst>
              <a:ext uri="{FF2B5EF4-FFF2-40B4-BE49-F238E27FC236}">
                <a16:creationId xmlns:a16="http://schemas.microsoft.com/office/drawing/2014/main" id="{747FF5CE-A65E-58F0-14B9-E48C6D3A6340}"/>
              </a:ext>
            </a:extLst>
          </p:cNvPr>
          <p:cNvPicPr>
            <a:picLocks noChangeAspect="1"/>
          </p:cNvPicPr>
          <p:nvPr/>
        </p:nvPicPr>
        <p:blipFill>
          <a:blip r:embed="rId3"/>
          <a:stretch>
            <a:fillRect/>
          </a:stretch>
        </p:blipFill>
        <p:spPr>
          <a:xfrm>
            <a:off x="572756" y="1357782"/>
            <a:ext cx="7998488" cy="4999055"/>
          </a:xfrm>
          <a:prstGeom prst="rect">
            <a:avLst/>
          </a:prstGeom>
        </p:spPr>
      </p:pic>
      <p:sp>
        <p:nvSpPr>
          <p:cNvPr id="5" name="Google Shape;273;p32">
            <a:extLst>
              <a:ext uri="{FF2B5EF4-FFF2-40B4-BE49-F238E27FC236}">
                <a16:creationId xmlns:a16="http://schemas.microsoft.com/office/drawing/2014/main" id="{8BF6220F-ABCD-9B2B-B0FB-432916EAB67B}"/>
              </a:ext>
            </a:extLst>
          </p:cNvPr>
          <p:cNvSpPr txBox="1"/>
          <p:nvPr/>
        </p:nvSpPr>
        <p:spPr>
          <a:xfrm>
            <a:off x="833375" y="649644"/>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FLOWS IN CLOSED AREAS (PRECINCTS)</a:t>
            </a:r>
            <a:endParaRPr lang="es" sz="1600"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3116998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grupo de personas en una plaza&#10;&#10;Descripción generada automáticamente con confianza media">
            <a:extLst>
              <a:ext uri="{FF2B5EF4-FFF2-40B4-BE49-F238E27FC236}">
                <a16:creationId xmlns:a16="http://schemas.microsoft.com/office/drawing/2014/main" id="{0DF370E0-62DA-82F9-0959-7B3B0C5234AF}"/>
              </a:ext>
            </a:extLst>
          </p:cNvPr>
          <p:cNvPicPr>
            <a:picLocks noChangeAspect="1"/>
          </p:cNvPicPr>
          <p:nvPr/>
        </p:nvPicPr>
        <p:blipFill rotWithShape="1">
          <a:blip r:embed="rId2"/>
          <a:srcRect l="8964" r="9366"/>
          <a:stretch/>
        </p:blipFill>
        <p:spPr>
          <a:xfrm>
            <a:off x="-101600" y="-165100"/>
            <a:ext cx="9398000" cy="7192122"/>
          </a:xfrm>
          <a:prstGeom prst="rect">
            <a:avLst/>
          </a:prstGeom>
        </p:spPr>
      </p:pic>
      <p:sp>
        <p:nvSpPr>
          <p:cNvPr id="7" name="Rectángulo 6">
            <a:extLst>
              <a:ext uri="{FF2B5EF4-FFF2-40B4-BE49-F238E27FC236}">
                <a16:creationId xmlns:a16="http://schemas.microsoft.com/office/drawing/2014/main" id="{E50BA5E7-D005-A543-D9D7-1D8CEB14963D}"/>
              </a:ext>
            </a:extLst>
          </p:cNvPr>
          <p:cNvSpPr/>
          <p:nvPr/>
        </p:nvSpPr>
        <p:spPr>
          <a:xfrm>
            <a:off x="203200" y="2844800"/>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EBAF1E39-E2C4-1782-E20E-07C1A2B9B770}"/>
              </a:ext>
            </a:extLst>
          </p:cNvPr>
          <p:cNvSpPr txBox="1"/>
          <p:nvPr/>
        </p:nvSpPr>
        <p:spPr>
          <a:xfrm>
            <a:off x="203200" y="2844800"/>
            <a:ext cx="2667000" cy="1631216"/>
          </a:xfrm>
          <a:prstGeom prst="rect">
            <a:avLst/>
          </a:prstGeom>
          <a:noFill/>
        </p:spPr>
        <p:txBody>
          <a:bodyPr wrap="square" rtlCol="0">
            <a:spAutoFit/>
          </a:bodyPr>
          <a:lstStyle/>
          <a:p>
            <a:r>
              <a:rPr lang="es-ES" sz="2000">
                <a:latin typeface="Cambria" panose="02040503050406030204" pitchFamily="18" charset="0"/>
              </a:rPr>
              <a:t>Separation and segregation of flows by gender at the Wailing Wall (Jerusalem, Israel)</a:t>
            </a:r>
            <a:endParaRPr lang="es-ES"/>
          </a:p>
        </p:txBody>
      </p:sp>
    </p:spTree>
    <p:extLst>
      <p:ext uri="{BB962C8B-B14F-4D97-AF65-F5344CB8AC3E}">
        <p14:creationId xmlns:p14="http://schemas.microsoft.com/office/powerpoint/2010/main" val="1176332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76113" y="1172681"/>
            <a:ext cx="7391773" cy="1420197"/>
          </a:xfrm>
          <a:prstGeom prst="rect">
            <a:avLst/>
          </a:prstGeom>
          <a:solidFill>
            <a:schemeClr val="accent1">
              <a:lumMod val="75000"/>
              <a:alpha val="5098"/>
            </a:schemeClr>
          </a:solidFill>
        </p:spPr>
        <p:txBody>
          <a:bodyPr wrap="square" rtlCol="0">
            <a:spAutoFit/>
          </a:bodyPr>
          <a:lstStyle/>
          <a:p>
            <a:pPr>
              <a:lnSpc>
                <a:spcPct val="110000"/>
              </a:lnSpc>
            </a:pPr>
            <a:r>
              <a:rPr lang="es-ES" sz="2000">
                <a:solidFill>
                  <a:schemeClr val="tx1"/>
                </a:solidFill>
                <a:latin typeface="Cambria" panose="02040503050406030204" pitchFamily="18" charset="0"/>
              </a:rPr>
              <a:t>There are different ways of channeling the flow of visitors in shops and commercial spaces in which we can be inspired to manage tourist flows, such as the well-known IKEA strategy for customers to visit all sections of the store</a:t>
            </a:r>
          </a:p>
        </p:txBody>
      </p:sp>
      <p:pic>
        <p:nvPicPr>
          <p:cNvPr id="4" name="Imagen 3" descr="Diagrama&#10;&#10;Descripción generada automáticamente">
            <a:extLst>
              <a:ext uri="{FF2B5EF4-FFF2-40B4-BE49-F238E27FC236}">
                <a16:creationId xmlns:a16="http://schemas.microsoft.com/office/drawing/2014/main" id="{52A916B0-9F37-B9D7-B0C0-5AB143C2511A}"/>
              </a:ext>
            </a:extLst>
          </p:cNvPr>
          <p:cNvPicPr>
            <a:picLocks noChangeAspect="1"/>
          </p:cNvPicPr>
          <p:nvPr/>
        </p:nvPicPr>
        <p:blipFill rotWithShape="1">
          <a:blip r:embed="rId3"/>
          <a:srcRect l="9114" t="12330" r="9114" b="8198"/>
          <a:stretch/>
        </p:blipFill>
        <p:spPr>
          <a:xfrm>
            <a:off x="1145220" y="2592878"/>
            <a:ext cx="6853560" cy="4163012"/>
          </a:xfrm>
          <a:prstGeom prst="rect">
            <a:avLst/>
          </a:prstGeom>
        </p:spPr>
      </p:pic>
      <p:sp>
        <p:nvSpPr>
          <p:cNvPr id="6" name="Google Shape;273;p32">
            <a:extLst>
              <a:ext uri="{FF2B5EF4-FFF2-40B4-BE49-F238E27FC236}">
                <a16:creationId xmlns:a16="http://schemas.microsoft.com/office/drawing/2014/main" id="{E4B4DCD1-FBD2-867F-73F0-928C4FCE8641}"/>
              </a:ext>
            </a:extLst>
          </p:cNvPr>
          <p:cNvSpPr txBox="1"/>
          <p:nvPr/>
        </p:nvSpPr>
        <p:spPr>
          <a:xfrm>
            <a:off x="833375" y="649644"/>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FLOWS IN CLOSED AREAS (PRECINCTS)</a:t>
            </a:r>
            <a:endParaRPr lang="es" sz="1600"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1432115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5" name="Imagen 4" descr="Un grupo de personas en un evento&#10;&#10;Descripción generada automáticamente con confianza media">
            <a:extLst>
              <a:ext uri="{FF2B5EF4-FFF2-40B4-BE49-F238E27FC236}">
                <a16:creationId xmlns:a16="http://schemas.microsoft.com/office/drawing/2014/main" id="{77A626A1-F1B9-577E-497A-73B95B4295FC}"/>
              </a:ext>
            </a:extLst>
          </p:cNvPr>
          <p:cNvPicPr>
            <a:picLocks noChangeAspect="1"/>
          </p:cNvPicPr>
          <p:nvPr/>
        </p:nvPicPr>
        <p:blipFill>
          <a:blip r:embed="rId3"/>
          <a:stretch>
            <a:fillRect/>
          </a:stretch>
        </p:blipFill>
        <p:spPr>
          <a:xfrm>
            <a:off x="0" y="571500"/>
            <a:ext cx="9144000" cy="5715000"/>
          </a:xfrm>
          <a:prstGeom prst="rect">
            <a:avLst/>
          </a:prstGeom>
        </p:spPr>
      </p:pic>
      <p:sp>
        <p:nvSpPr>
          <p:cNvPr id="4" name="Google Shape;273;p32">
            <a:extLst>
              <a:ext uri="{FF2B5EF4-FFF2-40B4-BE49-F238E27FC236}">
                <a16:creationId xmlns:a16="http://schemas.microsoft.com/office/drawing/2014/main" id="{5C338B30-7236-1474-AFE6-7DCC541F435F}"/>
              </a:ext>
            </a:extLst>
          </p:cNvPr>
          <p:cNvSpPr txBox="1"/>
          <p:nvPr/>
        </p:nvSpPr>
        <p:spPr>
          <a:xfrm>
            <a:off x="876113" y="0"/>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FLOWS IN CLOSED AREAS (PRECINCTS)</a:t>
            </a:r>
            <a:endParaRPr lang="es" sz="1600"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4212789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3" name="Imagen 2" descr="Un grupo de personas en frente de una pantalla de televisión&#10;&#10;Descripción generada automáticamente con confianza media">
            <a:extLst>
              <a:ext uri="{FF2B5EF4-FFF2-40B4-BE49-F238E27FC236}">
                <a16:creationId xmlns:a16="http://schemas.microsoft.com/office/drawing/2014/main" id="{C0910049-BFE8-ED06-E206-F84D2F737966}"/>
              </a:ext>
            </a:extLst>
          </p:cNvPr>
          <p:cNvPicPr>
            <a:picLocks noChangeAspect="1"/>
          </p:cNvPicPr>
          <p:nvPr/>
        </p:nvPicPr>
        <p:blipFill>
          <a:blip r:embed="rId3"/>
          <a:stretch>
            <a:fillRect/>
          </a:stretch>
        </p:blipFill>
        <p:spPr>
          <a:xfrm>
            <a:off x="0" y="898500"/>
            <a:ext cx="9144000" cy="5715000"/>
          </a:xfrm>
          <a:prstGeom prst="rect">
            <a:avLst/>
          </a:prstGeom>
        </p:spPr>
      </p:pic>
      <p:sp>
        <p:nvSpPr>
          <p:cNvPr id="4" name="Google Shape;273;p32">
            <a:extLst>
              <a:ext uri="{FF2B5EF4-FFF2-40B4-BE49-F238E27FC236}">
                <a16:creationId xmlns:a16="http://schemas.microsoft.com/office/drawing/2014/main" id="{5D092545-F25B-D733-B3CD-53195E01C089}"/>
              </a:ext>
            </a:extLst>
          </p:cNvPr>
          <p:cNvSpPr txBox="1"/>
          <p:nvPr/>
        </p:nvSpPr>
        <p:spPr>
          <a:xfrm>
            <a:off x="783133" y="244500"/>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FLOWS IN CLOSED AREAS (PRECINCTS)</a:t>
            </a:r>
            <a:endParaRPr lang="es" sz="1600"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3202565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2" name="Google Shape;273;p32">
            <a:extLst>
              <a:ext uri="{FF2B5EF4-FFF2-40B4-BE49-F238E27FC236}">
                <a16:creationId xmlns:a16="http://schemas.microsoft.com/office/drawing/2014/main" id="{55101005-E6D5-BE48-98F3-99F968E660E8}"/>
              </a:ext>
            </a:extLst>
          </p:cNvPr>
          <p:cNvSpPr txBox="1"/>
          <p:nvPr/>
        </p:nvSpPr>
        <p:spPr>
          <a:xfrm>
            <a:off x="833375" y="649644"/>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CARRYING CAPACITY CONCEPT</a:t>
            </a:r>
            <a:endParaRPr lang="es" sz="1600" b="1">
              <a:solidFill>
                <a:schemeClr val="accent1">
                  <a:lumMod val="50000"/>
                </a:schemeClr>
              </a:solidFill>
              <a:latin typeface="Cambria" panose="02040503050406030204" pitchFamily="18" charset="0"/>
              <a:ea typeface="Calibri"/>
              <a:cs typeface="Calibri"/>
              <a:sym typeface="Calibri"/>
            </a:endParaRPr>
          </a:p>
        </p:txBody>
      </p:sp>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3748270"/>
          </a:xfrm>
          <a:prstGeom prst="rect">
            <a:avLst/>
          </a:prstGeom>
          <a:solidFill>
            <a:schemeClr val="accent1">
              <a:lumMod val="75000"/>
              <a:alpha val="5098"/>
            </a:schemeClr>
          </a:solidFill>
        </p:spPr>
        <p:txBody>
          <a:bodyPr wrap="square" rtlCol="0">
            <a:spAutoFit/>
          </a:bodyPr>
          <a:lstStyle/>
          <a:p>
            <a:pPr>
              <a:lnSpc>
                <a:spcPct val="200000"/>
              </a:lnSpc>
            </a:pPr>
            <a:r>
              <a:rPr lang="es-ES" sz="2800">
                <a:solidFill>
                  <a:schemeClr val="tx1"/>
                </a:solidFill>
                <a:latin typeface="Cambria" panose="02040503050406030204" pitchFamily="18" charset="0"/>
              </a:rPr>
              <a:t>3 DIMENSIONS:</a:t>
            </a:r>
          </a:p>
          <a:p>
            <a:pPr>
              <a:lnSpc>
                <a:spcPct val="200000"/>
              </a:lnSpc>
            </a:pPr>
            <a:r>
              <a:rPr lang="es-ES" sz="2800">
                <a:solidFill>
                  <a:schemeClr val="tx1"/>
                </a:solidFill>
                <a:latin typeface="Cambria" panose="02040503050406030204" pitchFamily="18" charset="0"/>
              </a:rPr>
              <a:t>a) Physical-Envinronmental</a:t>
            </a:r>
          </a:p>
          <a:p>
            <a:pPr>
              <a:lnSpc>
                <a:spcPct val="200000"/>
              </a:lnSpc>
            </a:pPr>
            <a:r>
              <a:rPr lang="es-ES" sz="2800">
                <a:solidFill>
                  <a:schemeClr val="tx1"/>
                </a:solidFill>
                <a:latin typeface="Cambria" panose="02040503050406030204" pitchFamily="18" charset="0"/>
              </a:rPr>
              <a:t>b) Social</a:t>
            </a:r>
          </a:p>
          <a:p>
            <a:pPr>
              <a:lnSpc>
                <a:spcPct val="200000"/>
              </a:lnSpc>
            </a:pPr>
            <a:r>
              <a:rPr lang="es-ES" sz="2800">
                <a:solidFill>
                  <a:schemeClr val="tx1"/>
                </a:solidFill>
                <a:latin typeface="Cambria" panose="02040503050406030204" pitchFamily="18" charset="0"/>
              </a:rPr>
              <a:t>c) Economic</a:t>
            </a:r>
          </a:p>
          <a:p>
            <a:pPr>
              <a:lnSpc>
                <a:spcPct val="110000"/>
              </a:lnSpc>
            </a:pPr>
            <a:endParaRPr lang="es-ES" sz="1338">
              <a:solidFill>
                <a:schemeClr val="tx1"/>
              </a:solidFill>
              <a:latin typeface="Cambria" panose="02040503050406030204" pitchFamily="18" charset="0"/>
            </a:endParaRPr>
          </a:p>
        </p:txBody>
      </p:sp>
    </p:spTree>
    <p:extLst>
      <p:ext uri="{BB962C8B-B14F-4D97-AF65-F5344CB8AC3E}">
        <p14:creationId xmlns:p14="http://schemas.microsoft.com/office/powerpoint/2010/main" val="1326333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2" name="Google Shape;273;p32">
            <a:extLst>
              <a:ext uri="{FF2B5EF4-FFF2-40B4-BE49-F238E27FC236}">
                <a16:creationId xmlns:a16="http://schemas.microsoft.com/office/drawing/2014/main" id="{55101005-E6D5-BE48-98F3-99F968E660E8}"/>
              </a:ext>
            </a:extLst>
          </p:cNvPr>
          <p:cNvSpPr txBox="1"/>
          <p:nvPr/>
        </p:nvSpPr>
        <p:spPr>
          <a:xfrm>
            <a:off x="833375" y="649644"/>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400" b="1">
                <a:solidFill>
                  <a:schemeClr val="accent1">
                    <a:lumMod val="50000"/>
                  </a:schemeClr>
                </a:solidFill>
                <a:latin typeface="Cambria" panose="02040503050406030204" pitchFamily="18" charset="0"/>
                <a:ea typeface="Calibri"/>
                <a:cs typeface="Calibri"/>
                <a:sym typeface="Calibri"/>
              </a:rPr>
              <a:t>OVERTOURISM</a:t>
            </a:r>
            <a:endParaRPr lang="es" sz="1600" b="1">
              <a:solidFill>
                <a:schemeClr val="accent1">
                  <a:lumMod val="50000"/>
                </a:schemeClr>
              </a:solidFill>
              <a:latin typeface="Cambria" panose="02040503050406030204" pitchFamily="18" charset="0"/>
              <a:ea typeface="Calibri"/>
              <a:cs typeface="Calibri"/>
              <a:sym typeface="Calibri"/>
            </a:endParaRPr>
          </a:p>
        </p:txBody>
      </p:sp>
      <p:pic>
        <p:nvPicPr>
          <p:cNvPr id="6" name="Imagen 5" descr="Interfaz de usuario gráfica, Texto, Aplicación&#10;&#10;Descripción generada automáticamente">
            <a:extLst>
              <a:ext uri="{FF2B5EF4-FFF2-40B4-BE49-F238E27FC236}">
                <a16:creationId xmlns:a16="http://schemas.microsoft.com/office/drawing/2014/main" id="{859D89A7-EBDD-A913-0770-A215E4ACBC17}"/>
              </a:ext>
            </a:extLst>
          </p:cNvPr>
          <p:cNvPicPr>
            <a:picLocks noChangeAspect="1"/>
          </p:cNvPicPr>
          <p:nvPr/>
        </p:nvPicPr>
        <p:blipFill>
          <a:blip r:embed="rId3"/>
          <a:stretch>
            <a:fillRect/>
          </a:stretch>
        </p:blipFill>
        <p:spPr>
          <a:xfrm>
            <a:off x="794298" y="1618514"/>
            <a:ext cx="7555403" cy="4722127"/>
          </a:xfrm>
          <a:prstGeom prst="rect">
            <a:avLst/>
          </a:prstGeom>
        </p:spPr>
      </p:pic>
    </p:spTree>
    <p:extLst>
      <p:ext uri="{BB962C8B-B14F-4D97-AF65-F5344CB8AC3E}">
        <p14:creationId xmlns:p14="http://schemas.microsoft.com/office/powerpoint/2010/main" val="3463439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2" name="Google Shape;273;p32">
            <a:extLst>
              <a:ext uri="{FF2B5EF4-FFF2-40B4-BE49-F238E27FC236}">
                <a16:creationId xmlns:a16="http://schemas.microsoft.com/office/drawing/2014/main" id="{55101005-E6D5-BE48-98F3-99F968E660E8}"/>
              </a:ext>
            </a:extLst>
          </p:cNvPr>
          <p:cNvSpPr txBox="1"/>
          <p:nvPr/>
        </p:nvSpPr>
        <p:spPr>
          <a:xfrm>
            <a:off x="833375" y="36339"/>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
        <p:nvSpPr>
          <p:cNvPr id="11" name="CuadroTexto 10">
            <a:extLst>
              <a:ext uri="{FF2B5EF4-FFF2-40B4-BE49-F238E27FC236}">
                <a16:creationId xmlns:a16="http://schemas.microsoft.com/office/drawing/2014/main" id="{61BE79AD-4E32-6441-9D23-160B830FDC74}"/>
              </a:ext>
            </a:extLst>
          </p:cNvPr>
          <p:cNvSpPr txBox="1"/>
          <p:nvPr/>
        </p:nvSpPr>
        <p:spPr>
          <a:xfrm>
            <a:off x="833375" y="932138"/>
            <a:ext cx="7391773" cy="369332"/>
          </a:xfrm>
          <a:prstGeom prst="rect">
            <a:avLst/>
          </a:prstGeom>
          <a:solidFill>
            <a:schemeClr val="accent1">
              <a:lumMod val="75000"/>
              <a:alpha val="5098"/>
            </a:schemeClr>
          </a:solidFill>
        </p:spPr>
        <p:txBody>
          <a:bodyPr wrap="square" rtlCol="0">
            <a:spAutoFit/>
          </a:bodyPr>
          <a:lstStyle/>
          <a:p>
            <a:r>
              <a:rPr lang="es-ES" sz="1800" b="1">
                <a:solidFill>
                  <a:schemeClr val="tx1"/>
                </a:solidFill>
                <a:latin typeface="Cambria" panose="02040503050406030204" pitchFamily="18" charset="0"/>
              </a:rPr>
              <a:t>Central position of historic centers within the cities</a:t>
            </a:r>
          </a:p>
        </p:txBody>
      </p:sp>
      <p:pic>
        <p:nvPicPr>
          <p:cNvPr id="3" name="Imagen 2" descr="Mapa&#10;&#10;Descripción generada automáticamente">
            <a:extLst>
              <a:ext uri="{FF2B5EF4-FFF2-40B4-BE49-F238E27FC236}">
                <a16:creationId xmlns:a16="http://schemas.microsoft.com/office/drawing/2014/main" id="{FF9B61AC-3357-F94B-B65F-B180B5FC0523}"/>
              </a:ext>
            </a:extLst>
          </p:cNvPr>
          <p:cNvPicPr>
            <a:picLocks noChangeAspect="1"/>
          </p:cNvPicPr>
          <p:nvPr/>
        </p:nvPicPr>
        <p:blipFill rotWithShape="1">
          <a:blip r:embed="rId3"/>
          <a:srcRect t="5824" r="7033"/>
          <a:stretch/>
        </p:blipFill>
        <p:spPr>
          <a:xfrm>
            <a:off x="278808" y="1379792"/>
            <a:ext cx="8500905" cy="5382148"/>
          </a:xfrm>
          <a:prstGeom prst="rect">
            <a:avLst/>
          </a:prstGeom>
        </p:spPr>
      </p:pic>
      <p:sp>
        <p:nvSpPr>
          <p:cNvPr id="5" name="Rectángulo 4">
            <a:extLst>
              <a:ext uri="{FF2B5EF4-FFF2-40B4-BE49-F238E27FC236}">
                <a16:creationId xmlns:a16="http://schemas.microsoft.com/office/drawing/2014/main" id="{C9E98A94-F6CE-D83A-F83E-7B288D9EB252}"/>
              </a:ext>
            </a:extLst>
          </p:cNvPr>
          <p:cNvSpPr/>
          <p:nvPr/>
        </p:nvSpPr>
        <p:spPr>
          <a:xfrm>
            <a:off x="203200" y="2844800"/>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37B8B927-AD55-7395-0551-127427D3B999}"/>
              </a:ext>
            </a:extLst>
          </p:cNvPr>
          <p:cNvSpPr txBox="1"/>
          <p:nvPr/>
        </p:nvSpPr>
        <p:spPr>
          <a:xfrm>
            <a:off x="278808" y="2909681"/>
            <a:ext cx="2667000" cy="1631216"/>
          </a:xfrm>
          <a:prstGeom prst="rect">
            <a:avLst/>
          </a:prstGeom>
          <a:noFill/>
        </p:spPr>
        <p:txBody>
          <a:bodyPr wrap="square" rtlCol="0">
            <a:spAutoFit/>
          </a:bodyPr>
          <a:lstStyle/>
          <a:p>
            <a:r>
              <a:rPr lang="es-ES" sz="2000">
                <a:latin typeface="Cambria" panose="02040503050406030204" pitchFamily="18" charset="0"/>
              </a:rPr>
              <a:t>York (UK). The Cathedral (Minster) and the walls occupy a central position in the city plan</a:t>
            </a:r>
            <a:endParaRPr lang="es-ES"/>
          </a:p>
        </p:txBody>
      </p:sp>
    </p:spTree>
    <p:extLst>
      <p:ext uri="{BB962C8B-B14F-4D97-AF65-F5344CB8AC3E}">
        <p14:creationId xmlns:p14="http://schemas.microsoft.com/office/powerpoint/2010/main" val="3621194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Chillida Leku - Donostia - San Sebastian">
            <a:extLst>
              <a:ext uri="{FF2B5EF4-FFF2-40B4-BE49-F238E27FC236}">
                <a16:creationId xmlns:a16="http://schemas.microsoft.com/office/drawing/2014/main" id="{8688DF00-4463-173E-AFC4-9424E6F02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956"/>
            <a:ext cx="9144000" cy="610711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D7BB1C05-9B52-B32B-7CA9-2655F18622D8}"/>
              </a:ext>
            </a:extLst>
          </p:cNvPr>
          <p:cNvSpPr txBox="1"/>
          <p:nvPr/>
        </p:nvSpPr>
        <p:spPr>
          <a:xfrm>
            <a:off x="0" y="104931"/>
            <a:ext cx="9144000" cy="584775"/>
          </a:xfrm>
          <a:prstGeom prst="rect">
            <a:avLst/>
          </a:prstGeom>
          <a:noFill/>
        </p:spPr>
        <p:txBody>
          <a:bodyPr wrap="square" rtlCol="0">
            <a:spAutoFit/>
          </a:bodyPr>
          <a:lstStyle/>
          <a:p>
            <a:pPr algn="ctr"/>
            <a:r>
              <a:rPr lang="es-ES" sz="3200" b="1">
                <a:solidFill>
                  <a:schemeClr val="bg1"/>
                </a:solidFill>
                <a:latin typeface="Cambria" panose="02040503050406030204" pitchFamily="18" charset="0"/>
              </a:rPr>
              <a:t>DONOSTIA-SAN SEBASTIÁN</a:t>
            </a:r>
          </a:p>
        </p:txBody>
      </p:sp>
    </p:spTree>
    <p:extLst>
      <p:ext uri="{BB962C8B-B14F-4D97-AF65-F5344CB8AC3E}">
        <p14:creationId xmlns:p14="http://schemas.microsoft.com/office/powerpoint/2010/main" val="2232773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5" y="1605962"/>
            <a:ext cx="7391773" cy="716286"/>
          </a:xfrm>
          <a:prstGeom prst="rect">
            <a:avLst/>
          </a:prstGeom>
          <a:solidFill>
            <a:schemeClr val="accent1">
              <a:lumMod val="75000"/>
              <a:alpha val="5098"/>
            </a:schemeClr>
          </a:solidFill>
        </p:spPr>
        <p:txBody>
          <a:bodyPr wrap="square" rtlCol="0">
            <a:spAutoFit/>
          </a:bodyPr>
          <a:lstStyle/>
          <a:p>
            <a:pPr>
              <a:lnSpc>
                <a:spcPct val="200000"/>
              </a:lnSpc>
            </a:pPr>
            <a:r>
              <a:rPr lang="es-ES" sz="2400" b="1">
                <a:solidFill>
                  <a:schemeClr val="tx1"/>
                </a:solidFill>
                <a:latin typeface="Cambria" panose="02040503050406030204" pitchFamily="18" charset="0"/>
              </a:rPr>
              <a:t>Special characteristics of the streets</a:t>
            </a:r>
          </a:p>
        </p:txBody>
      </p:sp>
      <p:pic>
        <p:nvPicPr>
          <p:cNvPr id="3" name="Imagen 2" descr="Un coche antiguo estacionado en la calle&#10;&#10;Descripción generada automáticamente">
            <a:extLst>
              <a:ext uri="{FF2B5EF4-FFF2-40B4-BE49-F238E27FC236}">
                <a16:creationId xmlns:a16="http://schemas.microsoft.com/office/drawing/2014/main" id="{8C446163-D513-4583-B11D-DC1434B321CC}"/>
              </a:ext>
            </a:extLst>
          </p:cNvPr>
          <p:cNvPicPr>
            <a:picLocks noChangeAspect="1"/>
          </p:cNvPicPr>
          <p:nvPr/>
        </p:nvPicPr>
        <p:blipFill>
          <a:blip r:embed="rId3"/>
          <a:stretch>
            <a:fillRect/>
          </a:stretch>
        </p:blipFill>
        <p:spPr>
          <a:xfrm>
            <a:off x="633485" y="2423760"/>
            <a:ext cx="5600125" cy="4223985"/>
          </a:xfrm>
          <a:prstGeom prst="rect">
            <a:avLst/>
          </a:prstGeom>
        </p:spPr>
      </p:pic>
      <p:sp>
        <p:nvSpPr>
          <p:cNvPr id="5" name="Rectángulo 4">
            <a:extLst>
              <a:ext uri="{FF2B5EF4-FFF2-40B4-BE49-F238E27FC236}">
                <a16:creationId xmlns:a16="http://schemas.microsoft.com/office/drawing/2014/main" id="{6DCA1C05-9612-6423-185D-A0D620BCF26B}"/>
              </a:ext>
            </a:extLst>
          </p:cNvPr>
          <p:cNvSpPr/>
          <p:nvPr/>
        </p:nvSpPr>
        <p:spPr>
          <a:xfrm>
            <a:off x="6071565" y="2950075"/>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9EBE8919-819A-98AF-837D-E906428ECCE9}"/>
              </a:ext>
            </a:extLst>
          </p:cNvPr>
          <p:cNvSpPr txBox="1"/>
          <p:nvPr/>
        </p:nvSpPr>
        <p:spPr>
          <a:xfrm>
            <a:off x="6152588" y="3273094"/>
            <a:ext cx="2667000" cy="1231106"/>
          </a:xfrm>
          <a:prstGeom prst="rect">
            <a:avLst/>
          </a:prstGeom>
          <a:noFill/>
        </p:spPr>
        <p:txBody>
          <a:bodyPr wrap="square" rtlCol="0">
            <a:spAutoFit/>
          </a:bodyPr>
          <a:lstStyle/>
          <a:p>
            <a:r>
              <a:rPr lang="es-ES" sz="2000">
                <a:latin typeface="Cambria" panose="02040503050406030204" pitchFamily="18" charset="0"/>
              </a:rPr>
              <a:t>Santiago de Compostela. Rúa do Campo do Forno</a:t>
            </a:r>
          </a:p>
          <a:p>
            <a:endParaRPr lang="es-ES"/>
          </a:p>
        </p:txBody>
      </p:sp>
      <p:sp>
        <p:nvSpPr>
          <p:cNvPr id="7" name="Google Shape;273;p32">
            <a:extLst>
              <a:ext uri="{FF2B5EF4-FFF2-40B4-BE49-F238E27FC236}">
                <a16:creationId xmlns:a16="http://schemas.microsoft.com/office/drawing/2014/main" id="{1E591D21-6555-F8DD-777E-A6DC0C95B2D3}"/>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3869741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830997"/>
          </a:xfrm>
          <a:prstGeom prst="rect">
            <a:avLst/>
          </a:prstGeom>
          <a:solidFill>
            <a:schemeClr val="accent1">
              <a:lumMod val="75000"/>
              <a:alpha val="5098"/>
            </a:schemeClr>
          </a:solidFill>
        </p:spPr>
        <p:txBody>
          <a:bodyPr wrap="square" rtlCol="0">
            <a:spAutoFit/>
          </a:bodyPr>
          <a:lstStyle/>
          <a:p>
            <a:pPr algn="ctr"/>
            <a:r>
              <a:rPr lang="es-ES" sz="2400" b="1">
                <a:solidFill>
                  <a:schemeClr val="tx1"/>
                </a:solidFill>
                <a:latin typeface="Cambria" panose="02040503050406030204" pitchFamily="18" charset="0"/>
              </a:rPr>
              <a:t>Concentration of tertiary activities in historic centers of the cities</a:t>
            </a:r>
          </a:p>
        </p:txBody>
      </p:sp>
      <p:pic>
        <p:nvPicPr>
          <p:cNvPr id="3" name="Imagen 2" descr="Una calle de una ciudad&#10;&#10;Descripción generada automáticamente">
            <a:extLst>
              <a:ext uri="{FF2B5EF4-FFF2-40B4-BE49-F238E27FC236}">
                <a16:creationId xmlns:a16="http://schemas.microsoft.com/office/drawing/2014/main" id="{B422ACE6-DAC1-1A0F-2555-1BAAFB2E9353}"/>
              </a:ext>
            </a:extLst>
          </p:cNvPr>
          <p:cNvPicPr>
            <a:picLocks noChangeAspect="1"/>
          </p:cNvPicPr>
          <p:nvPr/>
        </p:nvPicPr>
        <p:blipFill>
          <a:blip r:embed="rId3"/>
          <a:stretch>
            <a:fillRect/>
          </a:stretch>
        </p:blipFill>
        <p:spPr>
          <a:xfrm>
            <a:off x="833375" y="2568654"/>
            <a:ext cx="5560473" cy="4165372"/>
          </a:xfrm>
          <a:prstGeom prst="rect">
            <a:avLst/>
          </a:prstGeom>
        </p:spPr>
      </p:pic>
      <p:sp>
        <p:nvSpPr>
          <p:cNvPr id="5" name="Rectángulo 4">
            <a:extLst>
              <a:ext uri="{FF2B5EF4-FFF2-40B4-BE49-F238E27FC236}">
                <a16:creationId xmlns:a16="http://schemas.microsoft.com/office/drawing/2014/main" id="{5DE60043-D877-9543-1F3A-DA8841B94F30}"/>
              </a:ext>
            </a:extLst>
          </p:cNvPr>
          <p:cNvSpPr/>
          <p:nvPr/>
        </p:nvSpPr>
        <p:spPr>
          <a:xfrm>
            <a:off x="5886370" y="4258014"/>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A5B36ED5-F610-109B-9F64-292390EE2B45}"/>
              </a:ext>
            </a:extLst>
          </p:cNvPr>
          <p:cNvSpPr txBox="1"/>
          <p:nvPr/>
        </p:nvSpPr>
        <p:spPr>
          <a:xfrm>
            <a:off x="5967393" y="4581033"/>
            <a:ext cx="2667000" cy="923330"/>
          </a:xfrm>
          <a:prstGeom prst="rect">
            <a:avLst/>
          </a:prstGeom>
          <a:noFill/>
        </p:spPr>
        <p:txBody>
          <a:bodyPr wrap="square" rtlCol="0">
            <a:spAutoFit/>
          </a:bodyPr>
          <a:lstStyle/>
          <a:p>
            <a:r>
              <a:rPr lang="es-ES" sz="2000">
                <a:latin typeface="Cambria" panose="02040503050406030204" pitchFamily="18" charset="0"/>
              </a:rPr>
              <a:t>Porto. Besides </a:t>
            </a:r>
          </a:p>
          <a:p>
            <a:r>
              <a:rPr lang="es-ES" sz="2000">
                <a:latin typeface="Cambria" panose="02040503050406030204" pitchFamily="18" charset="0"/>
              </a:rPr>
              <a:t>Praça da Batalha</a:t>
            </a:r>
          </a:p>
          <a:p>
            <a:endParaRPr lang="es-ES"/>
          </a:p>
        </p:txBody>
      </p:sp>
      <p:sp>
        <p:nvSpPr>
          <p:cNvPr id="7" name="Google Shape;273;p32">
            <a:extLst>
              <a:ext uri="{FF2B5EF4-FFF2-40B4-BE49-F238E27FC236}">
                <a16:creationId xmlns:a16="http://schemas.microsoft.com/office/drawing/2014/main" id="{CB461DD1-358C-AB36-4CA4-C58F47E69122}"/>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290125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707886"/>
          </a:xfrm>
          <a:prstGeom prst="rect">
            <a:avLst/>
          </a:prstGeom>
          <a:solidFill>
            <a:schemeClr val="accent1">
              <a:lumMod val="75000"/>
              <a:alpha val="5098"/>
            </a:schemeClr>
          </a:solidFill>
        </p:spPr>
        <p:txBody>
          <a:bodyPr wrap="square" rtlCol="0">
            <a:spAutoFit/>
          </a:bodyPr>
          <a:lstStyle/>
          <a:p>
            <a:pPr algn="ctr"/>
            <a:r>
              <a:rPr lang="es-ES" sz="2000" b="1">
                <a:solidFill>
                  <a:schemeClr val="tx1"/>
                </a:solidFill>
                <a:latin typeface="Cambria" panose="02040503050406030204" pitchFamily="18" charset="0"/>
              </a:rPr>
              <a:t>Concentration in historic cities of main buildings </a:t>
            </a:r>
          </a:p>
          <a:p>
            <a:pPr algn="ctr"/>
            <a:r>
              <a:rPr lang="es-ES" sz="2000" b="1">
                <a:solidFill>
                  <a:schemeClr val="tx1"/>
                </a:solidFill>
                <a:latin typeface="Cambria" panose="02040503050406030204" pitchFamily="18" charset="0"/>
              </a:rPr>
              <a:t>with historic interest</a:t>
            </a:r>
          </a:p>
        </p:txBody>
      </p:sp>
      <p:pic>
        <p:nvPicPr>
          <p:cNvPr id="3" name="Imagen 2" descr="Vista de una ciudad&#10;&#10;Descripción generada automáticamente con confianza media">
            <a:extLst>
              <a:ext uri="{FF2B5EF4-FFF2-40B4-BE49-F238E27FC236}">
                <a16:creationId xmlns:a16="http://schemas.microsoft.com/office/drawing/2014/main" id="{06911445-B684-6A01-48D0-F37A8D4C1D98}"/>
              </a:ext>
            </a:extLst>
          </p:cNvPr>
          <p:cNvPicPr>
            <a:picLocks noChangeAspect="1"/>
          </p:cNvPicPr>
          <p:nvPr/>
        </p:nvPicPr>
        <p:blipFill>
          <a:blip r:embed="rId3"/>
          <a:stretch>
            <a:fillRect/>
          </a:stretch>
        </p:blipFill>
        <p:spPr>
          <a:xfrm>
            <a:off x="1557494" y="2420582"/>
            <a:ext cx="5638901" cy="4268407"/>
          </a:xfrm>
          <a:prstGeom prst="rect">
            <a:avLst/>
          </a:prstGeom>
        </p:spPr>
      </p:pic>
      <p:sp>
        <p:nvSpPr>
          <p:cNvPr id="5" name="Rectángulo 4">
            <a:extLst>
              <a:ext uri="{FF2B5EF4-FFF2-40B4-BE49-F238E27FC236}">
                <a16:creationId xmlns:a16="http://schemas.microsoft.com/office/drawing/2014/main" id="{654C3B61-6885-3653-894D-7F733482E19F}"/>
              </a:ext>
            </a:extLst>
          </p:cNvPr>
          <p:cNvSpPr/>
          <p:nvPr/>
        </p:nvSpPr>
        <p:spPr>
          <a:xfrm>
            <a:off x="6071565" y="2950075"/>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A41C5B83-4788-5535-916C-E82453EE2AD7}"/>
              </a:ext>
            </a:extLst>
          </p:cNvPr>
          <p:cNvSpPr txBox="1"/>
          <p:nvPr/>
        </p:nvSpPr>
        <p:spPr>
          <a:xfrm>
            <a:off x="6152588" y="3093963"/>
            <a:ext cx="2667000" cy="1323439"/>
          </a:xfrm>
          <a:prstGeom prst="rect">
            <a:avLst/>
          </a:prstGeom>
          <a:noFill/>
        </p:spPr>
        <p:txBody>
          <a:bodyPr wrap="square" rtlCol="0">
            <a:spAutoFit/>
          </a:bodyPr>
          <a:lstStyle/>
          <a:p>
            <a:r>
              <a:rPr lang="es-ES" sz="2000">
                <a:latin typeface="Cambria" panose="02040503050406030204" pitchFamily="18" charset="0"/>
              </a:rPr>
              <a:t>Lugo. The Roman Wall is a World Heritage Site recognized by UNESCO</a:t>
            </a:r>
            <a:endParaRPr lang="es-ES"/>
          </a:p>
        </p:txBody>
      </p:sp>
      <p:sp>
        <p:nvSpPr>
          <p:cNvPr id="7" name="Google Shape;273;p32">
            <a:extLst>
              <a:ext uri="{FF2B5EF4-FFF2-40B4-BE49-F238E27FC236}">
                <a16:creationId xmlns:a16="http://schemas.microsoft.com/office/drawing/2014/main" id="{B92BD533-BA3A-01C6-0B65-7F8FDCE7064E}"/>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2687218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City-Airport connection</a:t>
            </a:r>
          </a:p>
        </p:txBody>
      </p:sp>
      <p:pic>
        <p:nvPicPr>
          <p:cNvPr id="1026" name="Picture 2" descr="Getting to Seville Airport - Seville Traveller">
            <a:extLst>
              <a:ext uri="{FF2B5EF4-FFF2-40B4-BE49-F238E27FC236}">
                <a16:creationId xmlns:a16="http://schemas.microsoft.com/office/drawing/2014/main" id="{81ABB02A-605D-6F6D-15E9-DAB191B3A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375" y="2187664"/>
            <a:ext cx="7445215" cy="434045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73;p32">
            <a:extLst>
              <a:ext uri="{FF2B5EF4-FFF2-40B4-BE49-F238E27FC236}">
                <a16:creationId xmlns:a16="http://schemas.microsoft.com/office/drawing/2014/main" id="{05B3FCF2-60A6-FF3D-ABB2-92FF752BE04D}"/>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1002500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373307"/>
          </a:xfrm>
          <a:prstGeom prst="rect">
            <a:avLst/>
          </a:prstGeom>
          <a:solidFill>
            <a:schemeClr val="accent1">
              <a:lumMod val="75000"/>
              <a:alpha val="5098"/>
            </a:schemeClr>
          </a:solidFill>
        </p:spPr>
        <p:txBody>
          <a:bodyPr wrap="square" rtlCol="0">
            <a:spAutoFit/>
          </a:bodyPr>
          <a:lstStyle/>
          <a:p>
            <a:pPr>
              <a:lnSpc>
                <a:spcPct val="110000"/>
              </a:lnSpc>
            </a:pPr>
            <a:r>
              <a:rPr lang="es-ES" sz="1800" b="1">
                <a:solidFill>
                  <a:schemeClr val="tx1"/>
                </a:solidFill>
                <a:latin typeface="Cambria" panose="02040503050406030204" pitchFamily="18" charset="0"/>
              </a:rPr>
              <a:t>Overtourism. Too big groups and concentrations of people</a:t>
            </a:r>
          </a:p>
        </p:txBody>
      </p:sp>
      <p:pic>
        <p:nvPicPr>
          <p:cNvPr id="3" name="Imagen 2" descr="Una multitud de gente en la calle&#10;&#10;Descripción generada automáticamente">
            <a:extLst>
              <a:ext uri="{FF2B5EF4-FFF2-40B4-BE49-F238E27FC236}">
                <a16:creationId xmlns:a16="http://schemas.microsoft.com/office/drawing/2014/main" id="{9140DC25-64CF-AD4F-B72C-7CF12AC8A053}"/>
              </a:ext>
            </a:extLst>
          </p:cNvPr>
          <p:cNvPicPr>
            <a:picLocks noChangeAspect="1"/>
          </p:cNvPicPr>
          <p:nvPr/>
        </p:nvPicPr>
        <p:blipFill>
          <a:blip r:embed="rId3"/>
          <a:stretch>
            <a:fillRect/>
          </a:stretch>
        </p:blipFill>
        <p:spPr>
          <a:xfrm>
            <a:off x="1099593" y="2085896"/>
            <a:ext cx="6653994" cy="4356376"/>
          </a:xfrm>
          <a:prstGeom prst="rect">
            <a:avLst/>
          </a:prstGeom>
        </p:spPr>
      </p:pic>
      <p:sp>
        <p:nvSpPr>
          <p:cNvPr id="5" name="Google Shape;273;p32">
            <a:extLst>
              <a:ext uri="{FF2B5EF4-FFF2-40B4-BE49-F238E27FC236}">
                <a16:creationId xmlns:a16="http://schemas.microsoft.com/office/drawing/2014/main" id="{F8A403E0-F985-AB9B-0E18-E007033D6657}"/>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1996510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7" name="Imagen 6" descr="Una multitud de gente&#10;&#10;Descripción generada automáticamente">
            <a:extLst>
              <a:ext uri="{FF2B5EF4-FFF2-40B4-BE49-F238E27FC236}">
                <a16:creationId xmlns:a16="http://schemas.microsoft.com/office/drawing/2014/main" id="{F3D21CAA-EBBB-7FEC-8BCD-D72DBCF83D28}"/>
              </a:ext>
            </a:extLst>
          </p:cNvPr>
          <p:cNvPicPr>
            <a:picLocks noChangeAspect="1"/>
          </p:cNvPicPr>
          <p:nvPr/>
        </p:nvPicPr>
        <p:blipFill>
          <a:blip r:embed="rId3"/>
          <a:stretch>
            <a:fillRect/>
          </a:stretch>
        </p:blipFill>
        <p:spPr>
          <a:xfrm>
            <a:off x="833375" y="2068975"/>
            <a:ext cx="7391773" cy="4619858"/>
          </a:xfrm>
          <a:prstGeom prst="rect">
            <a:avLst/>
          </a:prstGeom>
        </p:spPr>
      </p:pic>
      <p:sp>
        <p:nvSpPr>
          <p:cNvPr id="5" name="CuadroTexto 4">
            <a:extLst>
              <a:ext uri="{FF2B5EF4-FFF2-40B4-BE49-F238E27FC236}">
                <a16:creationId xmlns:a16="http://schemas.microsoft.com/office/drawing/2014/main" id="{4ED87AA3-1423-E27E-D6FF-59DE3BB87C6A}"/>
              </a:ext>
            </a:extLst>
          </p:cNvPr>
          <p:cNvSpPr txBox="1"/>
          <p:nvPr/>
        </p:nvSpPr>
        <p:spPr>
          <a:xfrm>
            <a:off x="833376" y="1595329"/>
            <a:ext cx="7391773" cy="373307"/>
          </a:xfrm>
          <a:prstGeom prst="rect">
            <a:avLst/>
          </a:prstGeom>
          <a:solidFill>
            <a:schemeClr val="accent1">
              <a:lumMod val="75000"/>
              <a:alpha val="5098"/>
            </a:schemeClr>
          </a:solidFill>
        </p:spPr>
        <p:txBody>
          <a:bodyPr wrap="square" rtlCol="0">
            <a:spAutoFit/>
          </a:bodyPr>
          <a:lstStyle/>
          <a:p>
            <a:pPr>
              <a:lnSpc>
                <a:spcPct val="110000"/>
              </a:lnSpc>
            </a:pPr>
            <a:r>
              <a:rPr lang="es-ES" sz="1800" b="1">
                <a:solidFill>
                  <a:schemeClr val="tx1"/>
                </a:solidFill>
                <a:latin typeface="Cambria" panose="02040503050406030204" pitchFamily="18" charset="0"/>
              </a:rPr>
              <a:t>Overtourism. Too big groups and concentrations of people</a:t>
            </a:r>
          </a:p>
        </p:txBody>
      </p:sp>
      <p:sp>
        <p:nvSpPr>
          <p:cNvPr id="6" name="Google Shape;273;p32">
            <a:extLst>
              <a:ext uri="{FF2B5EF4-FFF2-40B4-BE49-F238E27FC236}">
                <a16:creationId xmlns:a16="http://schemas.microsoft.com/office/drawing/2014/main" id="{D5960BAE-9C60-BF50-361B-9C3C9433FE62}"/>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2096007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6" name="Imagen 5" descr="Imagen que contiene Diagrama&#10;&#10;Descripción generada automáticamente">
            <a:extLst>
              <a:ext uri="{FF2B5EF4-FFF2-40B4-BE49-F238E27FC236}">
                <a16:creationId xmlns:a16="http://schemas.microsoft.com/office/drawing/2014/main" id="{05CA075B-7DFA-A8B3-DE03-1C09B24267E7}"/>
              </a:ext>
            </a:extLst>
          </p:cNvPr>
          <p:cNvPicPr>
            <a:picLocks noChangeAspect="1"/>
          </p:cNvPicPr>
          <p:nvPr/>
        </p:nvPicPr>
        <p:blipFill>
          <a:blip r:embed="rId3"/>
          <a:stretch>
            <a:fillRect/>
          </a:stretch>
        </p:blipFill>
        <p:spPr>
          <a:xfrm>
            <a:off x="1088020" y="2087298"/>
            <a:ext cx="6967959" cy="4354974"/>
          </a:xfrm>
          <a:prstGeom prst="rect">
            <a:avLst/>
          </a:prstGeom>
        </p:spPr>
      </p:pic>
      <p:sp>
        <p:nvSpPr>
          <p:cNvPr id="5" name="CuadroTexto 4">
            <a:extLst>
              <a:ext uri="{FF2B5EF4-FFF2-40B4-BE49-F238E27FC236}">
                <a16:creationId xmlns:a16="http://schemas.microsoft.com/office/drawing/2014/main" id="{D94BF2D5-5282-7A93-238D-BD0E34ED07DA}"/>
              </a:ext>
            </a:extLst>
          </p:cNvPr>
          <p:cNvSpPr txBox="1"/>
          <p:nvPr/>
        </p:nvSpPr>
        <p:spPr>
          <a:xfrm>
            <a:off x="833376" y="1595329"/>
            <a:ext cx="7391773" cy="373307"/>
          </a:xfrm>
          <a:prstGeom prst="rect">
            <a:avLst/>
          </a:prstGeom>
          <a:solidFill>
            <a:schemeClr val="accent1">
              <a:lumMod val="75000"/>
              <a:alpha val="5098"/>
            </a:schemeClr>
          </a:solidFill>
        </p:spPr>
        <p:txBody>
          <a:bodyPr wrap="square" rtlCol="0">
            <a:spAutoFit/>
          </a:bodyPr>
          <a:lstStyle/>
          <a:p>
            <a:pPr>
              <a:lnSpc>
                <a:spcPct val="110000"/>
              </a:lnSpc>
            </a:pPr>
            <a:r>
              <a:rPr lang="es-ES" sz="1800" b="1">
                <a:solidFill>
                  <a:schemeClr val="tx1"/>
                </a:solidFill>
                <a:latin typeface="Cambria" panose="02040503050406030204" pitchFamily="18" charset="0"/>
              </a:rPr>
              <a:t>Overtourism. Too big groups and concentrations of people</a:t>
            </a:r>
          </a:p>
        </p:txBody>
      </p:sp>
      <p:sp>
        <p:nvSpPr>
          <p:cNvPr id="7" name="Google Shape;273;p32">
            <a:extLst>
              <a:ext uri="{FF2B5EF4-FFF2-40B4-BE49-F238E27FC236}">
                <a16:creationId xmlns:a16="http://schemas.microsoft.com/office/drawing/2014/main" id="{19496A82-79C2-4509-2550-9BDF0875B0BB}"/>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3310381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5" name="Imagen 4" descr="Multitud de personas&#10;&#10;Descripción generada automáticamente con confianza media">
            <a:extLst>
              <a:ext uri="{FF2B5EF4-FFF2-40B4-BE49-F238E27FC236}">
                <a16:creationId xmlns:a16="http://schemas.microsoft.com/office/drawing/2014/main" id="{36B02EB2-D193-A7FF-5C30-2636418055EC}"/>
              </a:ext>
            </a:extLst>
          </p:cNvPr>
          <p:cNvPicPr>
            <a:picLocks noChangeAspect="1"/>
          </p:cNvPicPr>
          <p:nvPr/>
        </p:nvPicPr>
        <p:blipFill>
          <a:blip r:embed="rId3"/>
          <a:stretch>
            <a:fillRect/>
          </a:stretch>
        </p:blipFill>
        <p:spPr>
          <a:xfrm>
            <a:off x="1090515" y="2010601"/>
            <a:ext cx="7134633" cy="4459146"/>
          </a:xfrm>
          <a:prstGeom prst="rect">
            <a:avLst/>
          </a:prstGeom>
        </p:spPr>
      </p:pic>
      <p:sp>
        <p:nvSpPr>
          <p:cNvPr id="6" name="CuadroTexto 5">
            <a:extLst>
              <a:ext uri="{FF2B5EF4-FFF2-40B4-BE49-F238E27FC236}">
                <a16:creationId xmlns:a16="http://schemas.microsoft.com/office/drawing/2014/main" id="{74125B83-B02A-78FD-E94A-C40674AC3EA9}"/>
              </a:ext>
            </a:extLst>
          </p:cNvPr>
          <p:cNvSpPr txBox="1"/>
          <p:nvPr/>
        </p:nvSpPr>
        <p:spPr>
          <a:xfrm>
            <a:off x="833376" y="1595329"/>
            <a:ext cx="7391773" cy="373307"/>
          </a:xfrm>
          <a:prstGeom prst="rect">
            <a:avLst/>
          </a:prstGeom>
          <a:solidFill>
            <a:schemeClr val="accent1">
              <a:lumMod val="75000"/>
              <a:alpha val="5098"/>
            </a:schemeClr>
          </a:solidFill>
        </p:spPr>
        <p:txBody>
          <a:bodyPr wrap="square" rtlCol="0">
            <a:spAutoFit/>
          </a:bodyPr>
          <a:lstStyle/>
          <a:p>
            <a:pPr>
              <a:lnSpc>
                <a:spcPct val="110000"/>
              </a:lnSpc>
            </a:pPr>
            <a:r>
              <a:rPr lang="es-ES" sz="1800" b="1">
                <a:solidFill>
                  <a:schemeClr val="tx1"/>
                </a:solidFill>
                <a:latin typeface="Cambria" panose="02040503050406030204" pitchFamily="18" charset="0"/>
              </a:rPr>
              <a:t>Overtourism. Too big groups and concentrations of people</a:t>
            </a:r>
          </a:p>
        </p:txBody>
      </p:sp>
      <p:sp>
        <p:nvSpPr>
          <p:cNvPr id="7" name="Google Shape;273;p32">
            <a:extLst>
              <a:ext uri="{FF2B5EF4-FFF2-40B4-BE49-F238E27FC236}">
                <a16:creationId xmlns:a16="http://schemas.microsoft.com/office/drawing/2014/main" id="{04BE05D8-0854-9BC6-37C6-DF450F7AC790}"/>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891680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5" name="Imagen 4" descr="Una multitud de gente&#10;&#10;Descripción generada automáticamente">
            <a:extLst>
              <a:ext uri="{FF2B5EF4-FFF2-40B4-BE49-F238E27FC236}">
                <a16:creationId xmlns:a16="http://schemas.microsoft.com/office/drawing/2014/main" id="{00BDC48C-437B-9AA7-600B-B37607EE0052}"/>
              </a:ext>
            </a:extLst>
          </p:cNvPr>
          <p:cNvPicPr>
            <a:picLocks noChangeAspect="1"/>
          </p:cNvPicPr>
          <p:nvPr/>
        </p:nvPicPr>
        <p:blipFill>
          <a:blip r:embed="rId3"/>
          <a:stretch>
            <a:fillRect/>
          </a:stretch>
        </p:blipFill>
        <p:spPr>
          <a:xfrm>
            <a:off x="979395" y="1968636"/>
            <a:ext cx="7245753" cy="4528596"/>
          </a:xfrm>
          <a:prstGeom prst="rect">
            <a:avLst/>
          </a:prstGeom>
        </p:spPr>
      </p:pic>
      <p:sp>
        <p:nvSpPr>
          <p:cNvPr id="6" name="CuadroTexto 5">
            <a:extLst>
              <a:ext uri="{FF2B5EF4-FFF2-40B4-BE49-F238E27FC236}">
                <a16:creationId xmlns:a16="http://schemas.microsoft.com/office/drawing/2014/main" id="{E833F6A7-66D5-659E-D8A5-606337FC5BFF}"/>
              </a:ext>
            </a:extLst>
          </p:cNvPr>
          <p:cNvSpPr txBox="1"/>
          <p:nvPr/>
        </p:nvSpPr>
        <p:spPr>
          <a:xfrm>
            <a:off x="833376" y="1595329"/>
            <a:ext cx="7391773" cy="373307"/>
          </a:xfrm>
          <a:prstGeom prst="rect">
            <a:avLst/>
          </a:prstGeom>
          <a:solidFill>
            <a:schemeClr val="accent1">
              <a:lumMod val="75000"/>
              <a:alpha val="5098"/>
            </a:schemeClr>
          </a:solidFill>
        </p:spPr>
        <p:txBody>
          <a:bodyPr wrap="square" rtlCol="0">
            <a:spAutoFit/>
          </a:bodyPr>
          <a:lstStyle/>
          <a:p>
            <a:pPr>
              <a:lnSpc>
                <a:spcPct val="110000"/>
              </a:lnSpc>
            </a:pPr>
            <a:r>
              <a:rPr lang="es-ES" sz="1800" b="1">
                <a:solidFill>
                  <a:schemeClr val="tx1"/>
                </a:solidFill>
                <a:latin typeface="Cambria" panose="02040503050406030204" pitchFamily="18" charset="0"/>
              </a:rPr>
              <a:t>Overtourism. Too big groups and concentrations of people</a:t>
            </a:r>
          </a:p>
        </p:txBody>
      </p:sp>
      <p:sp>
        <p:nvSpPr>
          <p:cNvPr id="7" name="Google Shape;273;p32">
            <a:extLst>
              <a:ext uri="{FF2B5EF4-FFF2-40B4-BE49-F238E27FC236}">
                <a16:creationId xmlns:a16="http://schemas.microsoft.com/office/drawing/2014/main" id="{CB2FE0A5-1FBC-E43B-E224-E2CEC37ABB9F}"/>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1295178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6" name="Imagen 5" descr="Autobús en la calle&#10;&#10;Descripción generada automáticamente">
            <a:extLst>
              <a:ext uri="{FF2B5EF4-FFF2-40B4-BE49-F238E27FC236}">
                <a16:creationId xmlns:a16="http://schemas.microsoft.com/office/drawing/2014/main" id="{4AB8EB01-2BF2-2C58-B726-8AC9EFFAD507}"/>
              </a:ext>
            </a:extLst>
          </p:cNvPr>
          <p:cNvPicPr>
            <a:picLocks noChangeAspect="1"/>
          </p:cNvPicPr>
          <p:nvPr/>
        </p:nvPicPr>
        <p:blipFill>
          <a:blip r:embed="rId3"/>
          <a:stretch>
            <a:fillRect/>
          </a:stretch>
        </p:blipFill>
        <p:spPr>
          <a:xfrm>
            <a:off x="833375" y="2151038"/>
            <a:ext cx="7419665" cy="4173562"/>
          </a:xfrm>
          <a:prstGeom prst="rect">
            <a:avLst/>
          </a:prstGeom>
        </p:spPr>
      </p:pic>
      <p:sp>
        <p:nvSpPr>
          <p:cNvPr id="8" name="CuadroTexto 7">
            <a:extLst>
              <a:ext uri="{FF2B5EF4-FFF2-40B4-BE49-F238E27FC236}">
                <a16:creationId xmlns:a16="http://schemas.microsoft.com/office/drawing/2014/main" id="{FCE1FB9A-109C-4DBF-A842-0893B33746C7}"/>
              </a:ext>
            </a:extLst>
          </p:cNvPr>
          <p:cNvSpPr txBox="1"/>
          <p:nvPr/>
        </p:nvSpPr>
        <p:spPr>
          <a:xfrm>
            <a:off x="833376" y="1595329"/>
            <a:ext cx="7391773" cy="373307"/>
          </a:xfrm>
          <a:prstGeom prst="rect">
            <a:avLst/>
          </a:prstGeom>
          <a:solidFill>
            <a:schemeClr val="accent1">
              <a:lumMod val="75000"/>
              <a:alpha val="5098"/>
            </a:schemeClr>
          </a:solidFill>
        </p:spPr>
        <p:txBody>
          <a:bodyPr wrap="square" rtlCol="0">
            <a:spAutoFit/>
          </a:bodyPr>
          <a:lstStyle/>
          <a:p>
            <a:pPr>
              <a:lnSpc>
                <a:spcPct val="110000"/>
              </a:lnSpc>
            </a:pPr>
            <a:r>
              <a:rPr lang="es-ES" sz="1800" b="1">
                <a:solidFill>
                  <a:schemeClr val="tx1"/>
                </a:solidFill>
                <a:latin typeface="Cambria" panose="02040503050406030204" pitchFamily="18" charset="0"/>
              </a:rPr>
              <a:t>Difficult adaptation to tourists mobilities transport</a:t>
            </a:r>
          </a:p>
        </p:txBody>
      </p:sp>
      <p:sp>
        <p:nvSpPr>
          <p:cNvPr id="9" name="Google Shape;273;p32">
            <a:extLst>
              <a:ext uri="{FF2B5EF4-FFF2-40B4-BE49-F238E27FC236}">
                <a16:creationId xmlns:a16="http://schemas.microsoft.com/office/drawing/2014/main" id="{E79E4ADE-1742-B411-679C-078C4836517F}"/>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2397436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Mejor epoca para viajar a Pau | Tiempo y Clima. 4 meses para evitar">
            <a:extLst>
              <a:ext uri="{FF2B5EF4-FFF2-40B4-BE49-F238E27FC236}">
                <a16:creationId xmlns:a16="http://schemas.microsoft.com/office/drawing/2014/main" id="{E5799D3F-472A-9E9F-63E5-70FBE50C4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3185"/>
            <a:ext cx="9144000" cy="605472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0A00AEDD-7F0C-258B-DE58-3384CA1B44CD}"/>
              </a:ext>
            </a:extLst>
          </p:cNvPr>
          <p:cNvSpPr txBox="1"/>
          <p:nvPr/>
        </p:nvSpPr>
        <p:spPr>
          <a:xfrm>
            <a:off x="0" y="138410"/>
            <a:ext cx="9144000" cy="584775"/>
          </a:xfrm>
          <a:prstGeom prst="rect">
            <a:avLst/>
          </a:prstGeom>
          <a:noFill/>
        </p:spPr>
        <p:txBody>
          <a:bodyPr wrap="square" rtlCol="0">
            <a:spAutoFit/>
          </a:bodyPr>
          <a:lstStyle/>
          <a:p>
            <a:pPr algn="ctr"/>
            <a:r>
              <a:rPr lang="es-ES" sz="3200" b="1">
                <a:solidFill>
                  <a:schemeClr val="bg1"/>
                </a:solidFill>
                <a:latin typeface="Cambria" panose="02040503050406030204" pitchFamily="18" charset="0"/>
              </a:rPr>
              <a:t>PAU</a:t>
            </a:r>
          </a:p>
        </p:txBody>
      </p:sp>
    </p:spTree>
    <p:extLst>
      <p:ext uri="{BB962C8B-B14F-4D97-AF65-F5344CB8AC3E}">
        <p14:creationId xmlns:p14="http://schemas.microsoft.com/office/powerpoint/2010/main" val="326981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Information for tourists</a:t>
            </a:r>
          </a:p>
        </p:txBody>
      </p:sp>
      <p:pic>
        <p:nvPicPr>
          <p:cNvPr id="3" name="Imagen 2" descr="Un letrero de color azul&#10;&#10;Descripción generada automáticamente con confianza media">
            <a:extLst>
              <a:ext uri="{FF2B5EF4-FFF2-40B4-BE49-F238E27FC236}">
                <a16:creationId xmlns:a16="http://schemas.microsoft.com/office/drawing/2014/main" id="{9F473B32-A7D0-E9F6-A579-26646608B5EC}"/>
              </a:ext>
            </a:extLst>
          </p:cNvPr>
          <p:cNvPicPr>
            <a:picLocks noChangeAspect="1"/>
          </p:cNvPicPr>
          <p:nvPr/>
        </p:nvPicPr>
        <p:blipFill>
          <a:blip r:embed="rId3"/>
          <a:stretch>
            <a:fillRect/>
          </a:stretch>
        </p:blipFill>
        <p:spPr>
          <a:xfrm>
            <a:off x="833375" y="2219366"/>
            <a:ext cx="5718690" cy="4101681"/>
          </a:xfrm>
          <a:prstGeom prst="rect">
            <a:avLst/>
          </a:prstGeom>
        </p:spPr>
      </p:pic>
      <p:sp>
        <p:nvSpPr>
          <p:cNvPr id="5" name="Rectángulo 4">
            <a:extLst>
              <a:ext uri="{FF2B5EF4-FFF2-40B4-BE49-F238E27FC236}">
                <a16:creationId xmlns:a16="http://schemas.microsoft.com/office/drawing/2014/main" id="{23002234-4774-F48B-50FA-0584FE1A7506}"/>
              </a:ext>
            </a:extLst>
          </p:cNvPr>
          <p:cNvSpPr/>
          <p:nvPr/>
        </p:nvSpPr>
        <p:spPr>
          <a:xfrm>
            <a:off x="6071565" y="2950075"/>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BF5302A2-72F1-823A-6084-883A976309E5}"/>
              </a:ext>
            </a:extLst>
          </p:cNvPr>
          <p:cNvSpPr txBox="1"/>
          <p:nvPr/>
        </p:nvSpPr>
        <p:spPr>
          <a:xfrm>
            <a:off x="6775586" y="3429000"/>
            <a:ext cx="2667000" cy="400110"/>
          </a:xfrm>
          <a:prstGeom prst="rect">
            <a:avLst/>
          </a:prstGeom>
          <a:noFill/>
        </p:spPr>
        <p:txBody>
          <a:bodyPr wrap="square" rtlCol="0">
            <a:spAutoFit/>
          </a:bodyPr>
          <a:lstStyle/>
          <a:p>
            <a:r>
              <a:rPr lang="es-ES" sz="2000">
                <a:latin typeface="Cambria" panose="02040503050406030204" pitchFamily="18" charset="0"/>
              </a:rPr>
              <a:t>Segovia</a:t>
            </a:r>
            <a:endParaRPr lang="es-ES"/>
          </a:p>
        </p:txBody>
      </p:sp>
      <p:sp>
        <p:nvSpPr>
          <p:cNvPr id="7" name="Google Shape;273;p32">
            <a:extLst>
              <a:ext uri="{FF2B5EF4-FFF2-40B4-BE49-F238E27FC236}">
                <a16:creationId xmlns:a16="http://schemas.microsoft.com/office/drawing/2014/main" id="{80467A44-7128-0A28-7799-DA7DF26DD013}"/>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2560879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Lack of pedestrian itineraries</a:t>
            </a:r>
          </a:p>
        </p:txBody>
      </p:sp>
      <p:pic>
        <p:nvPicPr>
          <p:cNvPr id="3" name="Imagen 2" descr="Un calle en frente de un edificio&#10;&#10;Descripción generada automáticamente">
            <a:extLst>
              <a:ext uri="{FF2B5EF4-FFF2-40B4-BE49-F238E27FC236}">
                <a16:creationId xmlns:a16="http://schemas.microsoft.com/office/drawing/2014/main" id="{ED0D35AB-DE50-6C1C-F081-705E7B4F2517}"/>
              </a:ext>
            </a:extLst>
          </p:cNvPr>
          <p:cNvPicPr>
            <a:picLocks noChangeAspect="1"/>
          </p:cNvPicPr>
          <p:nvPr/>
        </p:nvPicPr>
        <p:blipFill>
          <a:blip r:embed="rId3"/>
          <a:stretch>
            <a:fillRect/>
          </a:stretch>
        </p:blipFill>
        <p:spPr>
          <a:xfrm>
            <a:off x="833375" y="2231743"/>
            <a:ext cx="5582849" cy="4210529"/>
          </a:xfrm>
          <a:prstGeom prst="rect">
            <a:avLst/>
          </a:prstGeom>
        </p:spPr>
      </p:pic>
      <p:sp>
        <p:nvSpPr>
          <p:cNvPr id="5" name="Rectángulo 4">
            <a:extLst>
              <a:ext uri="{FF2B5EF4-FFF2-40B4-BE49-F238E27FC236}">
                <a16:creationId xmlns:a16="http://schemas.microsoft.com/office/drawing/2014/main" id="{6D5DDB84-90EE-89A9-B196-D2055142E6D6}"/>
              </a:ext>
            </a:extLst>
          </p:cNvPr>
          <p:cNvSpPr/>
          <p:nvPr/>
        </p:nvSpPr>
        <p:spPr>
          <a:xfrm>
            <a:off x="6071565" y="2950075"/>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25CB9FFF-F042-10F5-58B7-6F84EC1201AB}"/>
              </a:ext>
            </a:extLst>
          </p:cNvPr>
          <p:cNvSpPr txBox="1"/>
          <p:nvPr/>
        </p:nvSpPr>
        <p:spPr>
          <a:xfrm>
            <a:off x="6152588" y="3273094"/>
            <a:ext cx="2667000" cy="400110"/>
          </a:xfrm>
          <a:prstGeom prst="rect">
            <a:avLst/>
          </a:prstGeom>
          <a:noFill/>
        </p:spPr>
        <p:txBody>
          <a:bodyPr wrap="square" rtlCol="0">
            <a:spAutoFit/>
          </a:bodyPr>
          <a:lstStyle/>
          <a:p>
            <a:r>
              <a:rPr lang="es-ES" sz="2000">
                <a:latin typeface="Cambria" panose="02040503050406030204" pitchFamily="18" charset="0"/>
              </a:rPr>
              <a:t>Mondoñedo</a:t>
            </a:r>
            <a:endParaRPr lang="es-ES"/>
          </a:p>
        </p:txBody>
      </p:sp>
      <p:sp>
        <p:nvSpPr>
          <p:cNvPr id="7" name="Google Shape;273;p32">
            <a:extLst>
              <a:ext uri="{FF2B5EF4-FFF2-40B4-BE49-F238E27FC236}">
                <a16:creationId xmlns:a16="http://schemas.microsoft.com/office/drawing/2014/main" id="{85983336-CB68-CBAF-710A-8319E7440430}"/>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4203491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7" name="Imagen 6" descr="Pantalla de video juego&#10;&#10;Descripción generada automáticamente con confianza media">
            <a:extLst>
              <a:ext uri="{FF2B5EF4-FFF2-40B4-BE49-F238E27FC236}">
                <a16:creationId xmlns:a16="http://schemas.microsoft.com/office/drawing/2014/main" id="{49C65C24-CF96-52C4-A8EE-BE9EE1AF2F6C}"/>
              </a:ext>
            </a:extLst>
          </p:cNvPr>
          <p:cNvPicPr>
            <a:picLocks noChangeAspect="1"/>
          </p:cNvPicPr>
          <p:nvPr/>
        </p:nvPicPr>
        <p:blipFill>
          <a:blip r:embed="rId3"/>
          <a:stretch>
            <a:fillRect/>
          </a:stretch>
        </p:blipFill>
        <p:spPr>
          <a:xfrm>
            <a:off x="1030144" y="2152403"/>
            <a:ext cx="6863790" cy="4289869"/>
          </a:xfrm>
          <a:prstGeom prst="rect">
            <a:avLst/>
          </a:prstGeom>
        </p:spPr>
      </p:pic>
      <p:sp>
        <p:nvSpPr>
          <p:cNvPr id="5" name="Google Shape;273;p32">
            <a:extLst>
              <a:ext uri="{FF2B5EF4-FFF2-40B4-BE49-F238E27FC236}">
                <a16:creationId xmlns:a16="http://schemas.microsoft.com/office/drawing/2014/main" id="{2F6EE3C0-5606-CEE3-5164-7FE616D9D56A}"/>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
        <p:nvSpPr>
          <p:cNvPr id="6" name="CuadroTexto 5">
            <a:extLst>
              <a:ext uri="{FF2B5EF4-FFF2-40B4-BE49-F238E27FC236}">
                <a16:creationId xmlns:a16="http://schemas.microsoft.com/office/drawing/2014/main" id="{CEADA99F-7C67-4230-6F19-D53C77970155}"/>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Lack of pedestrian itineraries</a:t>
            </a:r>
          </a:p>
        </p:txBody>
      </p:sp>
    </p:spTree>
    <p:extLst>
      <p:ext uri="{BB962C8B-B14F-4D97-AF65-F5344CB8AC3E}">
        <p14:creationId xmlns:p14="http://schemas.microsoft.com/office/powerpoint/2010/main" val="2183629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Environmental and acoustic pollution</a:t>
            </a:r>
          </a:p>
        </p:txBody>
      </p:sp>
      <p:pic>
        <p:nvPicPr>
          <p:cNvPr id="3" name="Imagen 2" descr="Un coche en una calle&#10;&#10;Descripción generada automáticamente">
            <a:extLst>
              <a:ext uri="{FF2B5EF4-FFF2-40B4-BE49-F238E27FC236}">
                <a16:creationId xmlns:a16="http://schemas.microsoft.com/office/drawing/2014/main" id="{58EA3BDD-40B6-9E8B-1903-BC1935A87980}"/>
              </a:ext>
            </a:extLst>
          </p:cNvPr>
          <p:cNvPicPr>
            <a:picLocks noChangeAspect="1"/>
          </p:cNvPicPr>
          <p:nvPr/>
        </p:nvPicPr>
        <p:blipFill>
          <a:blip r:embed="rId3"/>
          <a:stretch>
            <a:fillRect/>
          </a:stretch>
        </p:blipFill>
        <p:spPr>
          <a:xfrm>
            <a:off x="833375" y="2201085"/>
            <a:ext cx="5797723" cy="4322210"/>
          </a:xfrm>
          <a:prstGeom prst="rect">
            <a:avLst/>
          </a:prstGeom>
        </p:spPr>
      </p:pic>
      <p:sp>
        <p:nvSpPr>
          <p:cNvPr id="5" name="Rectángulo 4">
            <a:extLst>
              <a:ext uri="{FF2B5EF4-FFF2-40B4-BE49-F238E27FC236}">
                <a16:creationId xmlns:a16="http://schemas.microsoft.com/office/drawing/2014/main" id="{78FFB6AE-8B18-7C53-AD7A-D192B4F91E8E}"/>
              </a:ext>
            </a:extLst>
          </p:cNvPr>
          <p:cNvSpPr/>
          <p:nvPr/>
        </p:nvSpPr>
        <p:spPr>
          <a:xfrm>
            <a:off x="6071565" y="2950075"/>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59ABDE63-362F-8313-4E02-2071A5A0EC7C}"/>
              </a:ext>
            </a:extLst>
          </p:cNvPr>
          <p:cNvSpPr txBox="1"/>
          <p:nvPr/>
        </p:nvSpPr>
        <p:spPr>
          <a:xfrm>
            <a:off x="6071565" y="3057174"/>
            <a:ext cx="2667000" cy="1631216"/>
          </a:xfrm>
          <a:prstGeom prst="rect">
            <a:avLst/>
          </a:prstGeom>
          <a:noFill/>
        </p:spPr>
        <p:txBody>
          <a:bodyPr wrap="square" rtlCol="0">
            <a:spAutoFit/>
          </a:bodyPr>
          <a:lstStyle/>
          <a:p>
            <a:r>
              <a:rPr lang="es-ES" sz="2000">
                <a:latin typeface="Cambria" panose="02040503050406030204" pitchFamily="18" charset="0"/>
              </a:rPr>
              <a:t>The excessive circulation and presence of cars causes air and noise pollution</a:t>
            </a:r>
            <a:endParaRPr lang="es-ES"/>
          </a:p>
        </p:txBody>
      </p:sp>
      <p:sp>
        <p:nvSpPr>
          <p:cNvPr id="7" name="Google Shape;273;p32">
            <a:extLst>
              <a:ext uri="{FF2B5EF4-FFF2-40B4-BE49-F238E27FC236}">
                <a16:creationId xmlns:a16="http://schemas.microsoft.com/office/drawing/2014/main" id="{E0E5BBB7-0869-7197-82BF-061218BBCE86}"/>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3141200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Aesthetic and visual impact</a:t>
            </a:r>
          </a:p>
        </p:txBody>
      </p:sp>
      <p:pic>
        <p:nvPicPr>
          <p:cNvPr id="5" name="Imagen 4" descr="Un grupo de personas en una plaza&#10;&#10;Descripción generada automáticamente">
            <a:extLst>
              <a:ext uri="{FF2B5EF4-FFF2-40B4-BE49-F238E27FC236}">
                <a16:creationId xmlns:a16="http://schemas.microsoft.com/office/drawing/2014/main" id="{0D636679-9EA9-763B-30BA-0CA9DB26B439}"/>
              </a:ext>
            </a:extLst>
          </p:cNvPr>
          <p:cNvPicPr>
            <a:picLocks noChangeAspect="1"/>
          </p:cNvPicPr>
          <p:nvPr/>
        </p:nvPicPr>
        <p:blipFill>
          <a:blip r:embed="rId3"/>
          <a:stretch>
            <a:fillRect/>
          </a:stretch>
        </p:blipFill>
        <p:spPr>
          <a:xfrm>
            <a:off x="833018" y="2293840"/>
            <a:ext cx="7391416" cy="4148432"/>
          </a:xfrm>
          <a:prstGeom prst="rect">
            <a:avLst/>
          </a:prstGeom>
        </p:spPr>
      </p:pic>
      <p:sp>
        <p:nvSpPr>
          <p:cNvPr id="6" name="Google Shape;273;p32">
            <a:extLst>
              <a:ext uri="{FF2B5EF4-FFF2-40B4-BE49-F238E27FC236}">
                <a16:creationId xmlns:a16="http://schemas.microsoft.com/office/drawing/2014/main" id="{8F477696-D18B-64A7-8FDE-D2F15CC0F6F1}"/>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544047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6" name="Imagen 5" descr="Un grupo de personas sentadas en una banca de piedra&#10;&#10;Descripción generada automáticamente con confianza media">
            <a:extLst>
              <a:ext uri="{FF2B5EF4-FFF2-40B4-BE49-F238E27FC236}">
                <a16:creationId xmlns:a16="http://schemas.microsoft.com/office/drawing/2014/main" id="{504695CB-85A5-D093-0105-4F346600BB68}"/>
              </a:ext>
            </a:extLst>
          </p:cNvPr>
          <p:cNvPicPr>
            <a:picLocks noChangeAspect="1"/>
          </p:cNvPicPr>
          <p:nvPr/>
        </p:nvPicPr>
        <p:blipFill>
          <a:blip r:embed="rId3"/>
          <a:stretch>
            <a:fillRect/>
          </a:stretch>
        </p:blipFill>
        <p:spPr>
          <a:xfrm>
            <a:off x="1724628" y="2178218"/>
            <a:ext cx="5348953" cy="4080645"/>
          </a:xfrm>
          <a:prstGeom prst="rect">
            <a:avLst/>
          </a:prstGeom>
        </p:spPr>
      </p:pic>
      <p:sp>
        <p:nvSpPr>
          <p:cNvPr id="5" name="CuadroTexto 4">
            <a:extLst>
              <a:ext uri="{FF2B5EF4-FFF2-40B4-BE49-F238E27FC236}">
                <a16:creationId xmlns:a16="http://schemas.microsoft.com/office/drawing/2014/main" id="{FFDB0BF8-1B26-64B0-BFEB-BF6C47B2372A}"/>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Aesthetic and visual impact</a:t>
            </a:r>
          </a:p>
        </p:txBody>
      </p:sp>
      <p:sp>
        <p:nvSpPr>
          <p:cNvPr id="7" name="Google Shape;273;p32">
            <a:extLst>
              <a:ext uri="{FF2B5EF4-FFF2-40B4-BE49-F238E27FC236}">
                <a16:creationId xmlns:a16="http://schemas.microsoft.com/office/drawing/2014/main" id="{6804AF00-B676-BBDA-1525-CCFD77600BFE}"/>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2933413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3" name="Imagen 2" descr="Un grupo de personas en un barco&#10;&#10;Descripción generada automáticamente">
            <a:extLst>
              <a:ext uri="{FF2B5EF4-FFF2-40B4-BE49-F238E27FC236}">
                <a16:creationId xmlns:a16="http://schemas.microsoft.com/office/drawing/2014/main" id="{EBAFCF36-0095-7B0C-7F41-B1D32DDC0EA3}"/>
              </a:ext>
            </a:extLst>
          </p:cNvPr>
          <p:cNvPicPr>
            <a:picLocks noChangeAspect="1"/>
          </p:cNvPicPr>
          <p:nvPr/>
        </p:nvPicPr>
        <p:blipFill>
          <a:blip r:embed="rId3"/>
          <a:stretch>
            <a:fillRect/>
          </a:stretch>
        </p:blipFill>
        <p:spPr>
          <a:xfrm>
            <a:off x="1325942" y="2160396"/>
            <a:ext cx="3738625" cy="4548476"/>
          </a:xfrm>
          <a:prstGeom prst="rect">
            <a:avLst/>
          </a:prstGeom>
        </p:spPr>
      </p:pic>
      <p:sp>
        <p:nvSpPr>
          <p:cNvPr id="5" name="Rectángulo 4">
            <a:extLst>
              <a:ext uri="{FF2B5EF4-FFF2-40B4-BE49-F238E27FC236}">
                <a16:creationId xmlns:a16="http://schemas.microsoft.com/office/drawing/2014/main" id="{312F5824-08A1-E807-7041-D9B82BC507ED}"/>
              </a:ext>
            </a:extLst>
          </p:cNvPr>
          <p:cNvSpPr/>
          <p:nvPr/>
        </p:nvSpPr>
        <p:spPr>
          <a:xfrm>
            <a:off x="4983544" y="2730155"/>
            <a:ext cx="3141883" cy="22701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CD2CCC28-1BE9-F790-C613-64E420141F9A}"/>
              </a:ext>
            </a:extLst>
          </p:cNvPr>
          <p:cNvSpPr txBox="1"/>
          <p:nvPr/>
        </p:nvSpPr>
        <p:spPr>
          <a:xfrm>
            <a:off x="5064567" y="3053175"/>
            <a:ext cx="3141883" cy="1015663"/>
          </a:xfrm>
          <a:prstGeom prst="rect">
            <a:avLst/>
          </a:prstGeom>
          <a:noFill/>
        </p:spPr>
        <p:txBody>
          <a:bodyPr wrap="square" rtlCol="0">
            <a:spAutoFit/>
          </a:bodyPr>
          <a:lstStyle/>
          <a:p>
            <a:r>
              <a:rPr lang="es-ES" sz="2000">
                <a:latin typeface="Cambria" panose="02040503050406030204" pitchFamily="18" charset="0"/>
              </a:rPr>
              <a:t>Grand Canal of Venice. Tourists having a picnic on a gondola jetty</a:t>
            </a:r>
            <a:endParaRPr lang="es-ES"/>
          </a:p>
        </p:txBody>
      </p:sp>
      <p:sp>
        <p:nvSpPr>
          <p:cNvPr id="7" name="CuadroTexto 6">
            <a:extLst>
              <a:ext uri="{FF2B5EF4-FFF2-40B4-BE49-F238E27FC236}">
                <a16:creationId xmlns:a16="http://schemas.microsoft.com/office/drawing/2014/main" id="{942F2382-8F66-FB45-A074-5F8C65CB43CD}"/>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Aesthetic and visual impact</a:t>
            </a:r>
          </a:p>
        </p:txBody>
      </p:sp>
      <p:sp>
        <p:nvSpPr>
          <p:cNvPr id="8" name="Google Shape;273;p32">
            <a:extLst>
              <a:ext uri="{FF2B5EF4-FFF2-40B4-BE49-F238E27FC236}">
                <a16:creationId xmlns:a16="http://schemas.microsoft.com/office/drawing/2014/main" id="{63C9A0C9-B3B6-7BB8-A172-FD1A54F9B841}"/>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3124529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Conflicts for public spaces</a:t>
            </a:r>
          </a:p>
        </p:txBody>
      </p:sp>
      <p:pic>
        <p:nvPicPr>
          <p:cNvPr id="7" name="Imagen 6" descr="Edificio con letrero en frente y tienda al lado&#10;&#10;Descripción generada automáticamente">
            <a:extLst>
              <a:ext uri="{FF2B5EF4-FFF2-40B4-BE49-F238E27FC236}">
                <a16:creationId xmlns:a16="http://schemas.microsoft.com/office/drawing/2014/main" id="{E02743E4-BDE1-1383-F6EA-8805C34B6AD5}"/>
              </a:ext>
            </a:extLst>
          </p:cNvPr>
          <p:cNvPicPr>
            <a:picLocks noChangeAspect="1"/>
          </p:cNvPicPr>
          <p:nvPr/>
        </p:nvPicPr>
        <p:blipFill rotWithShape="1">
          <a:blip r:embed="rId3"/>
          <a:srcRect t="17279"/>
          <a:stretch/>
        </p:blipFill>
        <p:spPr>
          <a:xfrm>
            <a:off x="833375" y="2280212"/>
            <a:ext cx="7391773" cy="3821573"/>
          </a:xfrm>
          <a:prstGeom prst="rect">
            <a:avLst/>
          </a:prstGeom>
        </p:spPr>
      </p:pic>
      <p:sp>
        <p:nvSpPr>
          <p:cNvPr id="5" name="Google Shape;273;p32">
            <a:extLst>
              <a:ext uri="{FF2B5EF4-FFF2-40B4-BE49-F238E27FC236}">
                <a16:creationId xmlns:a16="http://schemas.microsoft.com/office/drawing/2014/main" id="{E04BD503-B16A-AF4A-7354-01B45D7D2ACD}"/>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1837624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Obstruction of sidewalks and pedestrian mobility</a:t>
            </a:r>
          </a:p>
        </p:txBody>
      </p:sp>
      <p:pic>
        <p:nvPicPr>
          <p:cNvPr id="5" name="Imagen 4" descr="Un grupo de personas sentadas en una banca en la calle&#10;&#10;Descripción generada automáticamente">
            <a:extLst>
              <a:ext uri="{FF2B5EF4-FFF2-40B4-BE49-F238E27FC236}">
                <a16:creationId xmlns:a16="http://schemas.microsoft.com/office/drawing/2014/main" id="{69DC460A-5864-9298-67EF-205A4A7F362A}"/>
              </a:ext>
            </a:extLst>
          </p:cNvPr>
          <p:cNvPicPr>
            <a:picLocks noChangeAspect="1"/>
          </p:cNvPicPr>
          <p:nvPr/>
        </p:nvPicPr>
        <p:blipFill>
          <a:blip r:embed="rId3"/>
          <a:stretch>
            <a:fillRect/>
          </a:stretch>
        </p:blipFill>
        <p:spPr>
          <a:xfrm>
            <a:off x="1273213" y="2068520"/>
            <a:ext cx="4400255" cy="4400255"/>
          </a:xfrm>
          <a:prstGeom prst="rect">
            <a:avLst/>
          </a:prstGeom>
        </p:spPr>
      </p:pic>
      <p:sp>
        <p:nvSpPr>
          <p:cNvPr id="6" name="Rectángulo 5">
            <a:extLst>
              <a:ext uri="{FF2B5EF4-FFF2-40B4-BE49-F238E27FC236}">
                <a16:creationId xmlns:a16="http://schemas.microsoft.com/office/drawing/2014/main" id="{B97DB610-3811-E64B-C343-83E319518CDA}"/>
              </a:ext>
            </a:extLst>
          </p:cNvPr>
          <p:cNvSpPr/>
          <p:nvPr/>
        </p:nvSpPr>
        <p:spPr>
          <a:xfrm>
            <a:off x="5886370" y="2915351"/>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7D729095-F39D-40E7-64C6-83065A9FA75C}"/>
              </a:ext>
            </a:extLst>
          </p:cNvPr>
          <p:cNvSpPr txBox="1"/>
          <p:nvPr/>
        </p:nvSpPr>
        <p:spPr>
          <a:xfrm>
            <a:off x="5967393" y="3238370"/>
            <a:ext cx="2667000" cy="1015663"/>
          </a:xfrm>
          <a:prstGeom prst="rect">
            <a:avLst/>
          </a:prstGeom>
          <a:noFill/>
        </p:spPr>
        <p:txBody>
          <a:bodyPr wrap="square" rtlCol="0">
            <a:spAutoFit/>
          </a:bodyPr>
          <a:lstStyle/>
          <a:p>
            <a:r>
              <a:rPr lang="es-ES" sz="2000">
                <a:latin typeface="Cambria" panose="02040503050406030204" pitchFamily="18" charset="0"/>
              </a:rPr>
              <a:t>Zurich. Terraces on the street and on the sidewalk</a:t>
            </a:r>
            <a:endParaRPr lang="es-ES"/>
          </a:p>
        </p:txBody>
      </p:sp>
      <p:sp>
        <p:nvSpPr>
          <p:cNvPr id="8" name="Google Shape;273;p32">
            <a:extLst>
              <a:ext uri="{FF2B5EF4-FFF2-40B4-BE49-F238E27FC236}">
                <a16:creationId xmlns:a16="http://schemas.microsoft.com/office/drawing/2014/main" id="{4A1E4979-977D-663E-B352-7E610FE71D6F}"/>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454380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Banalization of urban space and the tourist experience</a:t>
            </a:r>
          </a:p>
        </p:txBody>
      </p:sp>
      <p:pic>
        <p:nvPicPr>
          <p:cNvPr id="5" name="Imagen 4" descr="Grupo de personas caminando en la calle&#10;&#10;Descripción generada automáticamente">
            <a:extLst>
              <a:ext uri="{FF2B5EF4-FFF2-40B4-BE49-F238E27FC236}">
                <a16:creationId xmlns:a16="http://schemas.microsoft.com/office/drawing/2014/main" id="{A8D73F7F-E08C-A405-4E0F-DEA6F48C8777}"/>
              </a:ext>
            </a:extLst>
          </p:cNvPr>
          <p:cNvPicPr>
            <a:picLocks noChangeAspect="1"/>
          </p:cNvPicPr>
          <p:nvPr/>
        </p:nvPicPr>
        <p:blipFill>
          <a:blip r:embed="rId3"/>
          <a:stretch>
            <a:fillRect/>
          </a:stretch>
        </p:blipFill>
        <p:spPr>
          <a:xfrm>
            <a:off x="833375" y="2144452"/>
            <a:ext cx="4528040" cy="4528040"/>
          </a:xfrm>
          <a:prstGeom prst="rect">
            <a:avLst/>
          </a:prstGeom>
        </p:spPr>
      </p:pic>
      <p:sp>
        <p:nvSpPr>
          <p:cNvPr id="6" name="Rectángulo 5">
            <a:extLst>
              <a:ext uri="{FF2B5EF4-FFF2-40B4-BE49-F238E27FC236}">
                <a16:creationId xmlns:a16="http://schemas.microsoft.com/office/drawing/2014/main" id="{71EA5A40-8714-9CFC-4D9B-986DA774405E}"/>
              </a:ext>
            </a:extLst>
          </p:cNvPr>
          <p:cNvSpPr/>
          <p:nvPr/>
        </p:nvSpPr>
        <p:spPr>
          <a:xfrm>
            <a:off x="6071565" y="2950075"/>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515F3B13-277B-029C-06F2-DEEBA1378676}"/>
              </a:ext>
            </a:extLst>
          </p:cNvPr>
          <p:cNvSpPr txBox="1"/>
          <p:nvPr/>
        </p:nvSpPr>
        <p:spPr>
          <a:xfrm>
            <a:off x="6152588" y="3273094"/>
            <a:ext cx="2667000" cy="1231106"/>
          </a:xfrm>
          <a:prstGeom prst="rect">
            <a:avLst/>
          </a:prstGeom>
          <a:noFill/>
        </p:spPr>
        <p:txBody>
          <a:bodyPr wrap="square" rtlCol="0">
            <a:spAutoFit/>
          </a:bodyPr>
          <a:lstStyle/>
          <a:p>
            <a:r>
              <a:rPr lang="es-ES" sz="2000">
                <a:latin typeface="Cambria" panose="02040503050406030204" pitchFamily="18" charset="0"/>
              </a:rPr>
              <a:t>Santiago de Compostela. Rúa das Casas Reais</a:t>
            </a:r>
          </a:p>
          <a:p>
            <a:endParaRPr lang="es-ES"/>
          </a:p>
        </p:txBody>
      </p:sp>
      <p:sp>
        <p:nvSpPr>
          <p:cNvPr id="8" name="Google Shape;273;p32">
            <a:extLst>
              <a:ext uri="{FF2B5EF4-FFF2-40B4-BE49-F238E27FC236}">
                <a16:creationId xmlns:a16="http://schemas.microsoft.com/office/drawing/2014/main" id="{A042E3DF-8E96-29BC-3937-CC2B7AA74CC6}"/>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4173462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E94AE77-6DA3-3EEB-10D4-6BB010FDC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8217"/>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8E9E452-C278-F41D-6477-D780E64C39A5}"/>
              </a:ext>
            </a:extLst>
          </p:cNvPr>
          <p:cNvSpPr txBox="1"/>
          <p:nvPr/>
        </p:nvSpPr>
        <p:spPr>
          <a:xfrm>
            <a:off x="0" y="415420"/>
            <a:ext cx="9144000" cy="584775"/>
          </a:xfrm>
          <a:prstGeom prst="rect">
            <a:avLst/>
          </a:prstGeom>
          <a:noFill/>
        </p:spPr>
        <p:txBody>
          <a:bodyPr wrap="square" rtlCol="0">
            <a:spAutoFit/>
          </a:bodyPr>
          <a:lstStyle/>
          <a:p>
            <a:pPr algn="ctr"/>
            <a:r>
              <a:rPr lang="es-ES" sz="3200" b="1">
                <a:solidFill>
                  <a:schemeClr val="bg1"/>
                </a:solidFill>
                <a:latin typeface="Cambria" panose="02040503050406030204" pitchFamily="18" charset="0"/>
              </a:rPr>
              <a:t>CORK</a:t>
            </a:r>
          </a:p>
        </p:txBody>
      </p:sp>
    </p:spTree>
    <p:extLst>
      <p:ext uri="{BB962C8B-B14F-4D97-AF65-F5344CB8AC3E}">
        <p14:creationId xmlns:p14="http://schemas.microsoft.com/office/powerpoint/2010/main" val="35637409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6" name="Imagen 5" descr="Un grupo de personas en una plaza&#10;&#10;Descripción generada automáticamente">
            <a:extLst>
              <a:ext uri="{FF2B5EF4-FFF2-40B4-BE49-F238E27FC236}">
                <a16:creationId xmlns:a16="http://schemas.microsoft.com/office/drawing/2014/main" id="{0E95A1A9-952E-C9BF-FC9E-1CEB060C75C3}"/>
              </a:ext>
            </a:extLst>
          </p:cNvPr>
          <p:cNvPicPr>
            <a:picLocks noChangeAspect="1"/>
          </p:cNvPicPr>
          <p:nvPr/>
        </p:nvPicPr>
        <p:blipFill>
          <a:blip r:embed="rId3"/>
          <a:stretch>
            <a:fillRect/>
          </a:stretch>
        </p:blipFill>
        <p:spPr>
          <a:xfrm>
            <a:off x="833375" y="2167152"/>
            <a:ext cx="5715000" cy="4286250"/>
          </a:xfrm>
          <a:prstGeom prst="rect">
            <a:avLst/>
          </a:prstGeom>
        </p:spPr>
      </p:pic>
      <p:sp>
        <p:nvSpPr>
          <p:cNvPr id="5" name="Rectángulo 4">
            <a:extLst>
              <a:ext uri="{FF2B5EF4-FFF2-40B4-BE49-F238E27FC236}">
                <a16:creationId xmlns:a16="http://schemas.microsoft.com/office/drawing/2014/main" id="{13403904-DC61-9206-DEFB-35118CF03683}"/>
              </a:ext>
            </a:extLst>
          </p:cNvPr>
          <p:cNvSpPr/>
          <p:nvPr/>
        </p:nvSpPr>
        <p:spPr>
          <a:xfrm>
            <a:off x="6071565" y="2950075"/>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CB2B27B1-73DF-F8DC-10E8-C26F7BF09538}"/>
              </a:ext>
            </a:extLst>
          </p:cNvPr>
          <p:cNvSpPr txBox="1"/>
          <p:nvPr/>
        </p:nvSpPr>
        <p:spPr>
          <a:xfrm>
            <a:off x="6309970" y="3255132"/>
            <a:ext cx="2667000" cy="923330"/>
          </a:xfrm>
          <a:prstGeom prst="rect">
            <a:avLst/>
          </a:prstGeom>
          <a:noFill/>
        </p:spPr>
        <p:txBody>
          <a:bodyPr wrap="square" rtlCol="0">
            <a:spAutoFit/>
          </a:bodyPr>
          <a:lstStyle/>
          <a:p>
            <a:r>
              <a:rPr lang="es-ES" sz="2000">
                <a:latin typeface="Cambria" panose="02040503050406030204" pitchFamily="18" charset="0"/>
              </a:rPr>
              <a:t>Roma.</a:t>
            </a:r>
          </a:p>
          <a:p>
            <a:r>
              <a:rPr lang="es-ES" sz="2000">
                <a:latin typeface="Cambria" panose="02040503050406030204" pitchFamily="18" charset="0"/>
              </a:rPr>
              <a:t>Fontana de Trevi</a:t>
            </a:r>
          </a:p>
          <a:p>
            <a:endParaRPr lang="es-ES"/>
          </a:p>
        </p:txBody>
      </p:sp>
      <p:sp>
        <p:nvSpPr>
          <p:cNvPr id="8" name="CuadroTexto 7">
            <a:extLst>
              <a:ext uri="{FF2B5EF4-FFF2-40B4-BE49-F238E27FC236}">
                <a16:creationId xmlns:a16="http://schemas.microsoft.com/office/drawing/2014/main" id="{66CE43FD-A643-DE97-02CB-19B54D2A3305}"/>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Banalization of urban space and the tourist experience</a:t>
            </a:r>
          </a:p>
        </p:txBody>
      </p:sp>
      <p:sp>
        <p:nvSpPr>
          <p:cNvPr id="9" name="Google Shape;273;p32">
            <a:extLst>
              <a:ext uri="{FF2B5EF4-FFF2-40B4-BE49-F238E27FC236}">
                <a16:creationId xmlns:a16="http://schemas.microsoft.com/office/drawing/2014/main" id="{6BA526DC-864F-3ADB-D744-AECC89931086}"/>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31042108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5" name="Imagen 4" descr="Una multitud de gente en la calle&#10;&#10;Descripción generada automáticamente">
            <a:extLst>
              <a:ext uri="{FF2B5EF4-FFF2-40B4-BE49-F238E27FC236}">
                <a16:creationId xmlns:a16="http://schemas.microsoft.com/office/drawing/2014/main" id="{B86822AA-0B2B-A1A9-F5B1-A00AD9A99483}"/>
              </a:ext>
            </a:extLst>
          </p:cNvPr>
          <p:cNvPicPr>
            <a:picLocks noChangeAspect="1"/>
          </p:cNvPicPr>
          <p:nvPr/>
        </p:nvPicPr>
        <p:blipFill>
          <a:blip r:embed="rId3"/>
          <a:stretch>
            <a:fillRect/>
          </a:stretch>
        </p:blipFill>
        <p:spPr>
          <a:xfrm>
            <a:off x="833375" y="2192336"/>
            <a:ext cx="7391402" cy="4157664"/>
          </a:xfrm>
          <a:prstGeom prst="rect">
            <a:avLst/>
          </a:prstGeom>
        </p:spPr>
      </p:pic>
      <p:sp>
        <p:nvSpPr>
          <p:cNvPr id="6" name="CuadroTexto 5">
            <a:extLst>
              <a:ext uri="{FF2B5EF4-FFF2-40B4-BE49-F238E27FC236}">
                <a16:creationId xmlns:a16="http://schemas.microsoft.com/office/drawing/2014/main" id="{5B445CA7-93B4-D498-D65F-E17962E7C3CC}"/>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Banalization of urban space and the tourist experience</a:t>
            </a:r>
          </a:p>
        </p:txBody>
      </p:sp>
      <p:sp>
        <p:nvSpPr>
          <p:cNvPr id="7" name="Google Shape;273;p32">
            <a:extLst>
              <a:ext uri="{FF2B5EF4-FFF2-40B4-BE49-F238E27FC236}">
                <a16:creationId xmlns:a16="http://schemas.microsoft.com/office/drawing/2014/main" id="{316CB87F-F806-A906-8813-450D51EE50C1}"/>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25863755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4" y="1610946"/>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Lack of the street as a walking place</a:t>
            </a:r>
          </a:p>
        </p:txBody>
      </p:sp>
      <p:pic>
        <p:nvPicPr>
          <p:cNvPr id="3" name="Imagen 2" descr="Un coche en una calle&#10;&#10;Descripción generada automáticamente con confianza baja">
            <a:extLst>
              <a:ext uri="{FF2B5EF4-FFF2-40B4-BE49-F238E27FC236}">
                <a16:creationId xmlns:a16="http://schemas.microsoft.com/office/drawing/2014/main" id="{2CC4377C-D1C9-D137-4D94-1EDF66A6197A}"/>
              </a:ext>
            </a:extLst>
          </p:cNvPr>
          <p:cNvPicPr>
            <a:picLocks noChangeAspect="1"/>
          </p:cNvPicPr>
          <p:nvPr/>
        </p:nvPicPr>
        <p:blipFill>
          <a:blip r:embed="rId3"/>
          <a:stretch>
            <a:fillRect/>
          </a:stretch>
        </p:blipFill>
        <p:spPr>
          <a:xfrm>
            <a:off x="833374" y="2393286"/>
            <a:ext cx="3055337" cy="2278772"/>
          </a:xfrm>
          <a:prstGeom prst="rect">
            <a:avLst/>
          </a:prstGeom>
        </p:spPr>
      </p:pic>
      <p:pic>
        <p:nvPicPr>
          <p:cNvPr id="9" name="Imagen 8" descr="Un coche en una calle&#10;&#10;Descripción generada automáticamente">
            <a:extLst>
              <a:ext uri="{FF2B5EF4-FFF2-40B4-BE49-F238E27FC236}">
                <a16:creationId xmlns:a16="http://schemas.microsoft.com/office/drawing/2014/main" id="{48611368-2BF3-C6F9-81CD-30A0E4AA9E99}"/>
              </a:ext>
            </a:extLst>
          </p:cNvPr>
          <p:cNvPicPr>
            <a:picLocks noChangeAspect="1"/>
          </p:cNvPicPr>
          <p:nvPr/>
        </p:nvPicPr>
        <p:blipFill>
          <a:blip r:embed="rId4"/>
          <a:stretch>
            <a:fillRect/>
          </a:stretch>
        </p:blipFill>
        <p:spPr>
          <a:xfrm>
            <a:off x="4181829" y="2393286"/>
            <a:ext cx="3767055" cy="3789345"/>
          </a:xfrm>
          <a:prstGeom prst="rect">
            <a:avLst/>
          </a:prstGeom>
        </p:spPr>
      </p:pic>
      <p:sp>
        <p:nvSpPr>
          <p:cNvPr id="6" name="Rectángulo 5">
            <a:extLst>
              <a:ext uri="{FF2B5EF4-FFF2-40B4-BE49-F238E27FC236}">
                <a16:creationId xmlns:a16="http://schemas.microsoft.com/office/drawing/2014/main" id="{27FC34A8-FDBB-A59C-6669-67F69157F5D7}"/>
              </a:ext>
            </a:extLst>
          </p:cNvPr>
          <p:cNvSpPr/>
          <p:nvPr/>
        </p:nvSpPr>
        <p:spPr>
          <a:xfrm>
            <a:off x="1025003" y="4842457"/>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79C62A30-D00B-467E-A3F8-3B59A0EF87B6}"/>
              </a:ext>
            </a:extLst>
          </p:cNvPr>
          <p:cNvSpPr txBox="1"/>
          <p:nvPr/>
        </p:nvSpPr>
        <p:spPr>
          <a:xfrm>
            <a:off x="1514829" y="5247054"/>
            <a:ext cx="2667000" cy="707886"/>
          </a:xfrm>
          <a:prstGeom prst="rect">
            <a:avLst/>
          </a:prstGeom>
          <a:noFill/>
        </p:spPr>
        <p:txBody>
          <a:bodyPr wrap="square" rtlCol="0">
            <a:spAutoFit/>
          </a:bodyPr>
          <a:lstStyle/>
          <a:p>
            <a:r>
              <a:rPr lang="es-ES" sz="2000">
                <a:latin typeface="Cambria" panose="02040503050406030204" pitchFamily="18" charset="0"/>
              </a:rPr>
              <a:t>Santiago de Compostela</a:t>
            </a:r>
            <a:endParaRPr lang="es-ES"/>
          </a:p>
        </p:txBody>
      </p:sp>
      <p:sp>
        <p:nvSpPr>
          <p:cNvPr id="10" name="Google Shape;273;p32">
            <a:extLst>
              <a:ext uri="{FF2B5EF4-FFF2-40B4-BE49-F238E27FC236}">
                <a16:creationId xmlns:a16="http://schemas.microsoft.com/office/drawing/2014/main" id="{5202A30C-4738-F225-D961-B93AA2D74A36}"/>
              </a:ext>
            </a:extLst>
          </p:cNvPr>
          <p:cNvSpPr txBox="1"/>
          <p:nvPr/>
        </p:nvSpPr>
        <p:spPr>
          <a:xfrm>
            <a:off x="833375" y="328991"/>
            <a:ext cx="7391773"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chemeClr val="accent1">
                    <a:lumMod val="50000"/>
                  </a:schemeClr>
                </a:solidFill>
                <a:latin typeface="Cambria" panose="02040503050406030204" pitchFamily="18" charset="0"/>
                <a:ea typeface="Calibri"/>
                <a:cs typeface="Calibri"/>
                <a:sym typeface="Calibri"/>
              </a:rPr>
              <a:t>MAIN MOBILITY PROBLEMS IN URBAN TOURISM DESTINATIONS</a:t>
            </a:r>
            <a:endParaRPr lang="es" sz="1662" b="1">
              <a:solidFill>
                <a:schemeClr val="accent1">
                  <a:lumMod val="50000"/>
                </a:schemeClr>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1560106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Peripheral car parks</a:t>
            </a:r>
          </a:p>
        </p:txBody>
      </p:sp>
      <p:sp>
        <p:nvSpPr>
          <p:cNvPr id="4" name="Google Shape;273;p32">
            <a:extLst>
              <a:ext uri="{FF2B5EF4-FFF2-40B4-BE49-F238E27FC236}">
                <a16:creationId xmlns:a16="http://schemas.microsoft.com/office/drawing/2014/main" id="{C36F7D43-AC96-81D4-9528-EDC5DF650CB9}"/>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pic>
        <p:nvPicPr>
          <p:cNvPr id="5" name="Imagen 4" descr="La fachada de un local comercial&#10;&#10;Descripción generada automáticamente con confianza media">
            <a:extLst>
              <a:ext uri="{FF2B5EF4-FFF2-40B4-BE49-F238E27FC236}">
                <a16:creationId xmlns:a16="http://schemas.microsoft.com/office/drawing/2014/main" id="{5FFEA319-0C77-A1BF-022E-D8259C3E559C}"/>
              </a:ext>
            </a:extLst>
          </p:cNvPr>
          <p:cNvPicPr>
            <a:picLocks noChangeAspect="1"/>
          </p:cNvPicPr>
          <p:nvPr/>
        </p:nvPicPr>
        <p:blipFill rotWithShape="1">
          <a:blip r:embed="rId3"/>
          <a:srcRect l="14253" t="30793" r="14367"/>
          <a:stretch/>
        </p:blipFill>
        <p:spPr>
          <a:xfrm>
            <a:off x="833376" y="2160117"/>
            <a:ext cx="3223982" cy="4181672"/>
          </a:xfrm>
          <a:prstGeom prst="rect">
            <a:avLst/>
          </a:prstGeom>
        </p:spPr>
      </p:pic>
      <p:pic>
        <p:nvPicPr>
          <p:cNvPr id="3" name="Imagen 2" descr="Mapa&#10;&#10;Descripción generada automáticamente">
            <a:extLst>
              <a:ext uri="{FF2B5EF4-FFF2-40B4-BE49-F238E27FC236}">
                <a16:creationId xmlns:a16="http://schemas.microsoft.com/office/drawing/2014/main" id="{BF66E2E5-8467-C249-F247-482FA333EB56}"/>
              </a:ext>
            </a:extLst>
          </p:cNvPr>
          <p:cNvPicPr>
            <a:picLocks noChangeAspect="1"/>
          </p:cNvPicPr>
          <p:nvPr/>
        </p:nvPicPr>
        <p:blipFill>
          <a:blip r:embed="rId4"/>
          <a:stretch>
            <a:fillRect/>
          </a:stretch>
        </p:blipFill>
        <p:spPr>
          <a:xfrm>
            <a:off x="4240404" y="2160117"/>
            <a:ext cx="3984745" cy="2891751"/>
          </a:xfrm>
          <a:prstGeom prst="rect">
            <a:avLst/>
          </a:prstGeom>
        </p:spPr>
      </p:pic>
      <p:sp>
        <p:nvSpPr>
          <p:cNvPr id="6" name="Rectángulo 5">
            <a:extLst>
              <a:ext uri="{FF2B5EF4-FFF2-40B4-BE49-F238E27FC236}">
                <a16:creationId xmlns:a16="http://schemas.microsoft.com/office/drawing/2014/main" id="{FC042DBC-5A7C-2625-8022-F70C53F9D68E}"/>
              </a:ext>
            </a:extLst>
          </p:cNvPr>
          <p:cNvSpPr/>
          <p:nvPr/>
        </p:nvSpPr>
        <p:spPr>
          <a:xfrm>
            <a:off x="4240403" y="5212058"/>
            <a:ext cx="3873449" cy="12302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FCA060D9-FDAC-9C58-F5A7-0B56DB27B0E8}"/>
              </a:ext>
            </a:extLst>
          </p:cNvPr>
          <p:cNvSpPr txBox="1"/>
          <p:nvPr/>
        </p:nvSpPr>
        <p:spPr>
          <a:xfrm>
            <a:off x="4296051" y="5262671"/>
            <a:ext cx="3873449" cy="923330"/>
          </a:xfrm>
          <a:prstGeom prst="rect">
            <a:avLst/>
          </a:prstGeom>
          <a:noFill/>
        </p:spPr>
        <p:txBody>
          <a:bodyPr wrap="square" rtlCol="0">
            <a:spAutoFit/>
          </a:bodyPr>
          <a:lstStyle/>
          <a:p>
            <a:endParaRPr lang="es-ES" sz="2000">
              <a:latin typeface="Cambria" panose="02040503050406030204" pitchFamily="18" charset="0"/>
            </a:endParaRPr>
          </a:p>
          <a:p>
            <a:r>
              <a:rPr lang="es-ES" sz="2000">
                <a:latin typeface="Cambria" panose="02040503050406030204" pitchFamily="18" charset="0"/>
              </a:rPr>
              <a:t>⬅️ Segovia 	          Évora ⬆️</a:t>
            </a:r>
          </a:p>
          <a:p>
            <a:endParaRPr lang="es-ES"/>
          </a:p>
        </p:txBody>
      </p:sp>
    </p:spTree>
    <p:extLst>
      <p:ext uri="{BB962C8B-B14F-4D97-AF65-F5344CB8AC3E}">
        <p14:creationId xmlns:p14="http://schemas.microsoft.com/office/powerpoint/2010/main" val="15221090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743152"/>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Connection of perimeter car parks with the historic city with buses or hectometric systems</a:t>
            </a:r>
          </a:p>
        </p:txBody>
      </p:sp>
      <p:pic>
        <p:nvPicPr>
          <p:cNvPr id="5" name="Imagen 4" descr="Una casa en construcción&#10;&#10;Descripción generada automáticamente con confianza baja">
            <a:extLst>
              <a:ext uri="{FF2B5EF4-FFF2-40B4-BE49-F238E27FC236}">
                <a16:creationId xmlns:a16="http://schemas.microsoft.com/office/drawing/2014/main" id="{F525E196-514B-867B-7F32-DAE255F8A9D7}"/>
              </a:ext>
            </a:extLst>
          </p:cNvPr>
          <p:cNvPicPr>
            <a:picLocks noChangeAspect="1"/>
          </p:cNvPicPr>
          <p:nvPr/>
        </p:nvPicPr>
        <p:blipFill rotWithShape="1">
          <a:blip r:embed="rId3"/>
          <a:srcRect l="12500" t="4889" r="12361" b="4000"/>
          <a:stretch/>
        </p:blipFill>
        <p:spPr>
          <a:xfrm>
            <a:off x="833376" y="2406234"/>
            <a:ext cx="5577012" cy="4226571"/>
          </a:xfrm>
          <a:prstGeom prst="rect">
            <a:avLst/>
          </a:prstGeom>
        </p:spPr>
      </p:pic>
      <p:sp>
        <p:nvSpPr>
          <p:cNvPr id="6" name="Rectángulo 5">
            <a:extLst>
              <a:ext uri="{FF2B5EF4-FFF2-40B4-BE49-F238E27FC236}">
                <a16:creationId xmlns:a16="http://schemas.microsoft.com/office/drawing/2014/main" id="{4C49145F-19C4-D1AF-CF5C-8E105E4EC1A2}"/>
              </a:ext>
            </a:extLst>
          </p:cNvPr>
          <p:cNvSpPr/>
          <p:nvPr/>
        </p:nvSpPr>
        <p:spPr>
          <a:xfrm>
            <a:off x="6071565" y="2950075"/>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5025E46A-0458-3E14-CAE4-88295F40E544}"/>
              </a:ext>
            </a:extLst>
          </p:cNvPr>
          <p:cNvSpPr txBox="1"/>
          <p:nvPr/>
        </p:nvSpPr>
        <p:spPr>
          <a:xfrm>
            <a:off x="6152588" y="3273094"/>
            <a:ext cx="2667000" cy="1015663"/>
          </a:xfrm>
          <a:prstGeom prst="rect">
            <a:avLst/>
          </a:prstGeom>
          <a:noFill/>
        </p:spPr>
        <p:txBody>
          <a:bodyPr wrap="square" rtlCol="0">
            <a:spAutoFit/>
          </a:bodyPr>
          <a:lstStyle/>
          <a:p>
            <a:r>
              <a:rPr lang="es-ES" sz="2000">
                <a:latin typeface="Cambria" panose="02040503050406030204" pitchFamily="18" charset="0"/>
              </a:rPr>
              <a:t>Toledo. Recaredo lift designed by Bernhard Winkler</a:t>
            </a:r>
            <a:endParaRPr lang="es-ES"/>
          </a:p>
        </p:txBody>
      </p:sp>
      <p:sp>
        <p:nvSpPr>
          <p:cNvPr id="8" name="Google Shape;273;p32">
            <a:extLst>
              <a:ext uri="{FF2B5EF4-FFF2-40B4-BE49-F238E27FC236}">
                <a16:creationId xmlns:a16="http://schemas.microsoft.com/office/drawing/2014/main" id="{8F183D55-33BC-2F90-EEDE-EDF6F3927C51}"/>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2489687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5" name="Imagen 4" descr="Mapa&#10;&#10;Descripción generada automáticamente">
            <a:extLst>
              <a:ext uri="{FF2B5EF4-FFF2-40B4-BE49-F238E27FC236}">
                <a16:creationId xmlns:a16="http://schemas.microsoft.com/office/drawing/2014/main" id="{286432EE-2C9E-7204-698D-E82AB67174A7}"/>
              </a:ext>
            </a:extLst>
          </p:cNvPr>
          <p:cNvPicPr>
            <a:picLocks noChangeAspect="1"/>
          </p:cNvPicPr>
          <p:nvPr/>
        </p:nvPicPr>
        <p:blipFill>
          <a:blip r:embed="rId3"/>
          <a:stretch>
            <a:fillRect/>
          </a:stretch>
        </p:blipFill>
        <p:spPr>
          <a:xfrm>
            <a:off x="1070657" y="2331181"/>
            <a:ext cx="7002684" cy="4376678"/>
          </a:xfrm>
          <a:prstGeom prst="rect">
            <a:avLst/>
          </a:prstGeom>
        </p:spPr>
      </p:pic>
      <p:sp>
        <p:nvSpPr>
          <p:cNvPr id="6" name="CuadroTexto 5">
            <a:extLst>
              <a:ext uri="{FF2B5EF4-FFF2-40B4-BE49-F238E27FC236}">
                <a16:creationId xmlns:a16="http://schemas.microsoft.com/office/drawing/2014/main" id="{84893E1E-F51F-B319-E36C-71E27E452C77}"/>
              </a:ext>
            </a:extLst>
          </p:cNvPr>
          <p:cNvSpPr txBox="1"/>
          <p:nvPr/>
        </p:nvSpPr>
        <p:spPr>
          <a:xfrm>
            <a:off x="833376" y="1595329"/>
            <a:ext cx="7391773" cy="743152"/>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Connection of perimeter car parks with the historic city with buses or hectometric systems</a:t>
            </a:r>
          </a:p>
        </p:txBody>
      </p:sp>
      <p:sp>
        <p:nvSpPr>
          <p:cNvPr id="7" name="Google Shape;273;p32">
            <a:extLst>
              <a:ext uri="{FF2B5EF4-FFF2-40B4-BE49-F238E27FC236}">
                <a16:creationId xmlns:a16="http://schemas.microsoft.com/office/drawing/2014/main" id="{955469E7-20F2-4532-0DBC-E5BACED3561A}"/>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5720623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8" name="Imagen 7" descr="Imagen que contiene pasto, foto, montaña, hombre&#10;&#10;Descripción generada automáticamente">
            <a:extLst>
              <a:ext uri="{FF2B5EF4-FFF2-40B4-BE49-F238E27FC236}">
                <a16:creationId xmlns:a16="http://schemas.microsoft.com/office/drawing/2014/main" id="{D40F0902-E8B1-4FCF-C95B-73A06ED9FD14}"/>
              </a:ext>
            </a:extLst>
          </p:cNvPr>
          <p:cNvPicPr>
            <a:picLocks noChangeAspect="1"/>
          </p:cNvPicPr>
          <p:nvPr/>
        </p:nvPicPr>
        <p:blipFill>
          <a:blip r:embed="rId3"/>
          <a:stretch>
            <a:fillRect/>
          </a:stretch>
        </p:blipFill>
        <p:spPr>
          <a:xfrm>
            <a:off x="1342662" y="2338481"/>
            <a:ext cx="6458673" cy="4036671"/>
          </a:xfrm>
          <a:prstGeom prst="rect">
            <a:avLst/>
          </a:prstGeom>
        </p:spPr>
      </p:pic>
      <p:sp>
        <p:nvSpPr>
          <p:cNvPr id="5" name="CuadroTexto 4">
            <a:extLst>
              <a:ext uri="{FF2B5EF4-FFF2-40B4-BE49-F238E27FC236}">
                <a16:creationId xmlns:a16="http://schemas.microsoft.com/office/drawing/2014/main" id="{AE563627-0E7C-265F-6FEC-475BC1E29F24}"/>
              </a:ext>
            </a:extLst>
          </p:cNvPr>
          <p:cNvSpPr txBox="1"/>
          <p:nvPr/>
        </p:nvSpPr>
        <p:spPr>
          <a:xfrm>
            <a:off x="833376" y="1595329"/>
            <a:ext cx="7391773" cy="743152"/>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Connection of perimeter car parks with the historic city with buses or hectometric systems</a:t>
            </a:r>
          </a:p>
        </p:txBody>
      </p:sp>
      <p:sp>
        <p:nvSpPr>
          <p:cNvPr id="6" name="Google Shape;273;p32">
            <a:extLst>
              <a:ext uri="{FF2B5EF4-FFF2-40B4-BE49-F238E27FC236}">
                <a16:creationId xmlns:a16="http://schemas.microsoft.com/office/drawing/2014/main" id="{5BD31505-E33D-2ACD-75EE-06BD46B24760}"/>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2897754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04534"/>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Hectometric systems</a:t>
            </a:r>
          </a:p>
        </p:txBody>
      </p:sp>
      <p:pic>
        <p:nvPicPr>
          <p:cNvPr id="5" name="Imagen 4" descr="Edificio con letrero en frente y tienda al lado de una calle de noche&#10;&#10;Descripción generada automáticamente con confianza media">
            <a:extLst>
              <a:ext uri="{FF2B5EF4-FFF2-40B4-BE49-F238E27FC236}">
                <a16:creationId xmlns:a16="http://schemas.microsoft.com/office/drawing/2014/main" id="{6CFC9EF9-4D7B-C528-D541-1288F565C22C}"/>
              </a:ext>
            </a:extLst>
          </p:cNvPr>
          <p:cNvPicPr>
            <a:picLocks noChangeAspect="1"/>
          </p:cNvPicPr>
          <p:nvPr/>
        </p:nvPicPr>
        <p:blipFill rotWithShape="1">
          <a:blip r:embed="rId3"/>
          <a:srcRect l="13611" t="7334" r="12778" b="2444"/>
          <a:stretch/>
        </p:blipFill>
        <p:spPr>
          <a:xfrm>
            <a:off x="833376" y="2121002"/>
            <a:ext cx="5951662" cy="4559198"/>
          </a:xfrm>
          <a:prstGeom prst="rect">
            <a:avLst/>
          </a:prstGeom>
        </p:spPr>
      </p:pic>
      <p:sp>
        <p:nvSpPr>
          <p:cNvPr id="6" name="Rectángulo 5">
            <a:extLst>
              <a:ext uri="{FF2B5EF4-FFF2-40B4-BE49-F238E27FC236}">
                <a16:creationId xmlns:a16="http://schemas.microsoft.com/office/drawing/2014/main" id="{73EABA23-184A-E926-4992-6B700AA7DE8C}"/>
              </a:ext>
            </a:extLst>
          </p:cNvPr>
          <p:cNvSpPr/>
          <p:nvPr/>
        </p:nvSpPr>
        <p:spPr>
          <a:xfrm>
            <a:off x="6071565" y="2950075"/>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B81C006F-763D-D223-6E7B-A43A10F3015F}"/>
              </a:ext>
            </a:extLst>
          </p:cNvPr>
          <p:cNvSpPr txBox="1"/>
          <p:nvPr/>
        </p:nvSpPr>
        <p:spPr>
          <a:xfrm>
            <a:off x="6493299" y="3429000"/>
            <a:ext cx="2667000" cy="923330"/>
          </a:xfrm>
          <a:prstGeom prst="rect">
            <a:avLst/>
          </a:prstGeom>
          <a:noFill/>
        </p:spPr>
        <p:txBody>
          <a:bodyPr wrap="square" rtlCol="0">
            <a:spAutoFit/>
          </a:bodyPr>
          <a:lstStyle/>
          <a:p>
            <a:r>
              <a:rPr lang="es-ES" sz="2000">
                <a:latin typeface="Cambria" panose="02040503050406030204" pitchFamily="18" charset="0"/>
              </a:rPr>
              <a:t>Hong Kong.</a:t>
            </a:r>
          </a:p>
          <a:p>
            <a:r>
              <a:rPr lang="es-ES" sz="2000">
                <a:latin typeface="Cambria" panose="02040503050406030204" pitchFamily="18" charset="0"/>
              </a:rPr>
              <a:t>SoHo</a:t>
            </a:r>
          </a:p>
          <a:p>
            <a:endParaRPr lang="es-ES"/>
          </a:p>
        </p:txBody>
      </p:sp>
      <p:sp>
        <p:nvSpPr>
          <p:cNvPr id="8" name="Google Shape;273;p32">
            <a:extLst>
              <a:ext uri="{FF2B5EF4-FFF2-40B4-BE49-F238E27FC236}">
                <a16:creationId xmlns:a16="http://schemas.microsoft.com/office/drawing/2014/main" id="{75A7D664-1011-A763-014E-8D6F4F09E023}"/>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42668574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391773"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Regulation and dynamic pricing of parking</a:t>
            </a:r>
          </a:p>
        </p:txBody>
      </p:sp>
      <p:pic>
        <p:nvPicPr>
          <p:cNvPr id="3" name="Imagen 2" descr="Una calle con autos estacionados&#10;&#10;Descripción generada automáticamente">
            <a:extLst>
              <a:ext uri="{FF2B5EF4-FFF2-40B4-BE49-F238E27FC236}">
                <a16:creationId xmlns:a16="http://schemas.microsoft.com/office/drawing/2014/main" id="{F29D7A84-BC0F-CDE5-FD34-8D4DD64E70D7}"/>
              </a:ext>
            </a:extLst>
          </p:cNvPr>
          <p:cNvPicPr>
            <a:picLocks noChangeAspect="1"/>
          </p:cNvPicPr>
          <p:nvPr/>
        </p:nvPicPr>
        <p:blipFill>
          <a:blip r:embed="rId3"/>
          <a:stretch>
            <a:fillRect/>
          </a:stretch>
        </p:blipFill>
        <p:spPr>
          <a:xfrm>
            <a:off x="833376" y="2672861"/>
            <a:ext cx="3478741" cy="3226799"/>
          </a:xfrm>
          <a:prstGeom prst="rect">
            <a:avLst/>
          </a:prstGeom>
        </p:spPr>
      </p:pic>
      <p:pic>
        <p:nvPicPr>
          <p:cNvPr id="1026" name="Picture 2" descr="Ordenanza Reguladora de Aparcamiento - Wikipedia, la enciclopedia libre">
            <a:extLst>
              <a:ext uri="{FF2B5EF4-FFF2-40B4-BE49-F238E27FC236}">
                <a16:creationId xmlns:a16="http://schemas.microsoft.com/office/drawing/2014/main" id="{AC5DF0D8-02BE-1E1B-23FA-2F8626B42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1741" y="2672861"/>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73;p32">
            <a:extLst>
              <a:ext uri="{FF2B5EF4-FFF2-40B4-BE49-F238E27FC236}">
                <a16:creationId xmlns:a16="http://schemas.microsoft.com/office/drawing/2014/main" id="{0B097F2F-63F8-2025-BDF9-55222143A515}"/>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42355372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794143" y="1352437"/>
            <a:ext cx="7555712" cy="743152"/>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Reorganization of the road and of the directions and passage permits</a:t>
            </a:r>
          </a:p>
        </p:txBody>
      </p:sp>
      <p:pic>
        <p:nvPicPr>
          <p:cNvPr id="3" name="Imagen 2" descr="Personas caminando en la banqueta de una calle&#10;&#10;Descripción generada automáticamente">
            <a:extLst>
              <a:ext uri="{FF2B5EF4-FFF2-40B4-BE49-F238E27FC236}">
                <a16:creationId xmlns:a16="http://schemas.microsoft.com/office/drawing/2014/main" id="{8F8D5C78-C173-4E6B-7AD2-B60CD1B93D76}"/>
              </a:ext>
            </a:extLst>
          </p:cNvPr>
          <p:cNvPicPr>
            <a:picLocks noChangeAspect="1"/>
          </p:cNvPicPr>
          <p:nvPr/>
        </p:nvPicPr>
        <p:blipFill>
          <a:blip r:embed="rId3"/>
          <a:stretch>
            <a:fillRect/>
          </a:stretch>
        </p:blipFill>
        <p:spPr>
          <a:xfrm>
            <a:off x="1588232" y="2095589"/>
            <a:ext cx="5967535" cy="4500470"/>
          </a:xfrm>
          <a:prstGeom prst="rect">
            <a:avLst/>
          </a:prstGeom>
        </p:spPr>
      </p:pic>
      <p:sp>
        <p:nvSpPr>
          <p:cNvPr id="5" name="Google Shape;273;p32">
            <a:extLst>
              <a:ext uri="{FF2B5EF4-FFF2-40B4-BE49-F238E27FC236}">
                <a16:creationId xmlns:a16="http://schemas.microsoft.com/office/drawing/2014/main" id="{291A2873-3082-B6AD-C29F-C5150D6719F3}"/>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540260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1227AC1D-2585-E337-EFAE-0EC2FF3931AA}"/>
              </a:ext>
            </a:extLst>
          </p:cNvPr>
          <p:cNvSpPr>
            <a:spLocks noGrp="1"/>
          </p:cNvSpPr>
          <p:nvPr>
            <p:ph type="body" idx="2"/>
          </p:nvPr>
        </p:nvSpPr>
        <p:spPr>
          <a:xfrm>
            <a:off x="311700" y="502418"/>
            <a:ext cx="8520600" cy="5589415"/>
          </a:xfrm>
        </p:spPr>
        <p:txBody>
          <a:bodyPr>
            <a:normAutofit/>
          </a:bodyPr>
          <a:lstStyle/>
          <a:p>
            <a:pPr marL="139700" indent="0" algn="ctr">
              <a:buNone/>
            </a:pPr>
            <a:r>
              <a:rPr lang="es-ES" sz="2000" b="1">
                <a:solidFill>
                  <a:schemeClr val="tx1"/>
                </a:solidFill>
                <a:latin typeface="Cambria" panose="02040503050406030204" pitchFamily="18" charset="0"/>
              </a:rPr>
              <a:t>TOURIST CARRYING CAPACITY IN THE CITY OF SANTIAGO DE COMPOSTELA. ANALYSIS OF PERCEPTIONS FROM SURVEYS</a:t>
            </a:r>
          </a:p>
          <a:p>
            <a:pPr marL="139700" indent="0">
              <a:buNone/>
            </a:pPr>
            <a:endParaRPr lang="es-ES" sz="1900">
              <a:solidFill>
                <a:schemeClr val="tx1"/>
              </a:solidFill>
              <a:latin typeface="Cambria" panose="02040503050406030204" pitchFamily="18" charset="0"/>
            </a:endParaRPr>
          </a:p>
          <a:p>
            <a:r>
              <a:rPr lang="es-ES" sz="1900">
                <a:solidFill>
                  <a:schemeClr val="tx1"/>
                </a:solidFill>
                <a:latin typeface="Cambria" panose="02040503050406030204" pitchFamily="18" charset="0"/>
              </a:rPr>
              <a:t>Analysis of the tourist saturation in the Historic Center of Santiago de Compostela based on the perceptions of visitors and residents. </a:t>
            </a:r>
          </a:p>
          <a:p>
            <a:r>
              <a:rPr lang="es-ES" sz="1900">
                <a:solidFill>
                  <a:schemeClr val="tx1"/>
                </a:solidFill>
                <a:latin typeface="Cambria" panose="02040503050406030204" pitchFamily="18" charset="0"/>
              </a:rPr>
              <a:t>Surveys were carried out on both groups in the months of August and October 2021.</a:t>
            </a:r>
          </a:p>
          <a:p>
            <a:r>
              <a:rPr lang="es-ES" sz="1900">
                <a:solidFill>
                  <a:schemeClr val="tx1"/>
                </a:solidFill>
                <a:latin typeface="Cambria" panose="02040503050406030204" pitchFamily="18" charset="0"/>
              </a:rPr>
              <a:t>The methodology used consisted of the development of a descriptive statistical analysis, inferential statistical analysis, factorial analysis and multivariate cluster analysis to classify both visitors and residents according to the perceptions related to the sensation of saturation, security, cleanliness and hygiene, perception of the state of conservation of heritage and perceptions related to trade and hospitality</a:t>
            </a:r>
          </a:p>
          <a:p>
            <a:r>
              <a:rPr lang="es-ES" sz="1900">
                <a:solidFill>
                  <a:schemeClr val="tx1"/>
                </a:solidFill>
                <a:latin typeface="Cambria" panose="02040503050406030204" pitchFamily="18" charset="0"/>
              </a:rPr>
              <a:t>The data obtained were processed with the SPSS program (vers. 25.0).</a:t>
            </a:r>
          </a:p>
        </p:txBody>
      </p:sp>
    </p:spTree>
    <p:extLst>
      <p:ext uri="{BB962C8B-B14F-4D97-AF65-F5344CB8AC3E}">
        <p14:creationId xmlns:p14="http://schemas.microsoft.com/office/powerpoint/2010/main" val="33241244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555712"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Park areas for residents</a:t>
            </a:r>
          </a:p>
        </p:txBody>
      </p:sp>
      <p:pic>
        <p:nvPicPr>
          <p:cNvPr id="3" name="Imagen 2" descr="Imagen que contiene edificio, exterior, ladrillo, calle&#10;&#10;Descripción generada automáticamente">
            <a:extLst>
              <a:ext uri="{FF2B5EF4-FFF2-40B4-BE49-F238E27FC236}">
                <a16:creationId xmlns:a16="http://schemas.microsoft.com/office/drawing/2014/main" id="{2855FCBC-4E22-EC10-BCE6-1984931D08A0}"/>
              </a:ext>
            </a:extLst>
          </p:cNvPr>
          <p:cNvPicPr>
            <a:picLocks noChangeAspect="1"/>
          </p:cNvPicPr>
          <p:nvPr/>
        </p:nvPicPr>
        <p:blipFill>
          <a:blip r:embed="rId3"/>
          <a:stretch>
            <a:fillRect/>
          </a:stretch>
        </p:blipFill>
        <p:spPr>
          <a:xfrm>
            <a:off x="1739446" y="2104501"/>
            <a:ext cx="5665107" cy="4264281"/>
          </a:xfrm>
          <a:prstGeom prst="rect">
            <a:avLst/>
          </a:prstGeom>
        </p:spPr>
      </p:pic>
      <p:sp>
        <p:nvSpPr>
          <p:cNvPr id="5" name="Google Shape;273;p32">
            <a:extLst>
              <a:ext uri="{FF2B5EF4-FFF2-40B4-BE49-F238E27FC236}">
                <a16:creationId xmlns:a16="http://schemas.microsoft.com/office/drawing/2014/main" id="{87D7AF39-333C-E1D8-B007-C06F21AD0B34}"/>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17884558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555712"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Enhancement of pedestrian mobility</a:t>
            </a:r>
          </a:p>
        </p:txBody>
      </p:sp>
      <p:pic>
        <p:nvPicPr>
          <p:cNvPr id="6" name="Imagen 5" descr="Un letrero azul con letras blancas en la calle&#10;&#10;Descripción generada automáticamente con confianza baja">
            <a:extLst>
              <a:ext uri="{FF2B5EF4-FFF2-40B4-BE49-F238E27FC236}">
                <a16:creationId xmlns:a16="http://schemas.microsoft.com/office/drawing/2014/main" id="{BF3425AA-0BF0-6AFE-F313-A06688EEE661}"/>
              </a:ext>
            </a:extLst>
          </p:cNvPr>
          <p:cNvPicPr>
            <a:picLocks noChangeAspect="1"/>
          </p:cNvPicPr>
          <p:nvPr/>
        </p:nvPicPr>
        <p:blipFill rotWithShape="1">
          <a:blip r:embed="rId3"/>
          <a:srcRect l="9000" r="8836"/>
          <a:stretch/>
        </p:blipFill>
        <p:spPr>
          <a:xfrm>
            <a:off x="391247" y="2315532"/>
            <a:ext cx="3577851" cy="4126740"/>
          </a:xfrm>
          <a:prstGeom prst="rect">
            <a:avLst/>
          </a:prstGeom>
        </p:spPr>
      </p:pic>
      <p:pic>
        <p:nvPicPr>
          <p:cNvPr id="7" name="Imagen 6" descr="La acera de una calle&#10;&#10;Descripción generada automáticamente con confianza media">
            <a:extLst>
              <a:ext uri="{FF2B5EF4-FFF2-40B4-BE49-F238E27FC236}">
                <a16:creationId xmlns:a16="http://schemas.microsoft.com/office/drawing/2014/main" id="{22A7068B-D874-6805-F650-0EC2ECA4839A}"/>
              </a:ext>
            </a:extLst>
          </p:cNvPr>
          <p:cNvPicPr>
            <a:picLocks noChangeAspect="1"/>
          </p:cNvPicPr>
          <p:nvPr/>
        </p:nvPicPr>
        <p:blipFill rotWithShape="1">
          <a:blip r:embed="rId4"/>
          <a:srcRect l="12527" r="7473"/>
          <a:stretch/>
        </p:blipFill>
        <p:spPr>
          <a:xfrm>
            <a:off x="4058249" y="2878272"/>
            <a:ext cx="4330839" cy="2842113"/>
          </a:xfrm>
          <a:prstGeom prst="rect">
            <a:avLst/>
          </a:prstGeom>
        </p:spPr>
      </p:pic>
      <p:sp>
        <p:nvSpPr>
          <p:cNvPr id="8" name="Google Shape;273;p32">
            <a:extLst>
              <a:ext uri="{FF2B5EF4-FFF2-40B4-BE49-F238E27FC236}">
                <a16:creationId xmlns:a16="http://schemas.microsoft.com/office/drawing/2014/main" id="{17359BE2-793E-5B71-B1C9-937E1F35CBB4}"/>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962094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5" name="Imagen 4" descr="Carretera en medio de la calle&#10;&#10;Descripción generada automáticamente">
            <a:extLst>
              <a:ext uri="{FF2B5EF4-FFF2-40B4-BE49-F238E27FC236}">
                <a16:creationId xmlns:a16="http://schemas.microsoft.com/office/drawing/2014/main" id="{D199F276-2CA1-41AF-2E8C-FCE44869F6A3}"/>
              </a:ext>
            </a:extLst>
          </p:cNvPr>
          <p:cNvPicPr>
            <a:picLocks noChangeAspect="1"/>
          </p:cNvPicPr>
          <p:nvPr/>
        </p:nvPicPr>
        <p:blipFill rotWithShape="1">
          <a:blip r:embed="rId3"/>
          <a:srcRect l="12500" t="4667" r="16250" b="7555"/>
          <a:stretch/>
        </p:blipFill>
        <p:spPr>
          <a:xfrm>
            <a:off x="1797050" y="2168957"/>
            <a:ext cx="5549900" cy="4273315"/>
          </a:xfrm>
          <a:prstGeom prst="rect">
            <a:avLst/>
          </a:prstGeom>
        </p:spPr>
      </p:pic>
      <p:sp>
        <p:nvSpPr>
          <p:cNvPr id="7" name="Google Shape;273;p32">
            <a:extLst>
              <a:ext uri="{FF2B5EF4-FFF2-40B4-BE49-F238E27FC236}">
                <a16:creationId xmlns:a16="http://schemas.microsoft.com/office/drawing/2014/main" id="{0ADF6595-7461-22A0-A724-FE0DF9A3F488}"/>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
        <p:nvSpPr>
          <p:cNvPr id="8" name="CuadroTexto 7">
            <a:extLst>
              <a:ext uri="{FF2B5EF4-FFF2-40B4-BE49-F238E27FC236}">
                <a16:creationId xmlns:a16="http://schemas.microsoft.com/office/drawing/2014/main" id="{59E7CE36-7352-84A1-726B-8F0520B52F3E}"/>
              </a:ext>
            </a:extLst>
          </p:cNvPr>
          <p:cNvSpPr txBox="1"/>
          <p:nvPr/>
        </p:nvSpPr>
        <p:spPr>
          <a:xfrm>
            <a:off x="833376" y="1595329"/>
            <a:ext cx="7555712"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Areas of human and soft mobility</a:t>
            </a:r>
          </a:p>
        </p:txBody>
      </p:sp>
    </p:spTree>
    <p:extLst>
      <p:ext uri="{BB962C8B-B14F-4D97-AF65-F5344CB8AC3E}">
        <p14:creationId xmlns:p14="http://schemas.microsoft.com/office/powerpoint/2010/main" val="28856369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555712"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Areas of human and soft mobility</a:t>
            </a:r>
          </a:p>
        </p:txBody>
      </p:sp>
      <p:pic>
        <p:nvPicPr>
          <p:cNvPr id="6" name="Imagen 5" descr="Un puente sobre el agua&#10;&#10;Descripción generada automáticamente">
            <a:extLst>
              <a:ext uri="{FF2B5EF4-FFF2-40B4-BE49-F238E27FC236}">
                <a16:creationId xmlns:a16="http://schemas.microsoft.com/office/drawing/2014/main" id="{E66122B5-66E1-B451-9E50-1CB72018A2D8}"/>
              </a:ext>
            </a:extLst>
          </p:cNvPr>
          <p:cNvPicPr>
            <a:picLocks noChangeAspect="1"/>
          </p:cNvPicPr>
          <p:nvPr/>
        </p:nvPicPr>
        <p:blipFill rotWithShape="1">
          <a:blip r:embed="rId3"/>
          <a:srcRect l="14445" t="8888" r="15833" b="9778"/>
          <a:stretch/>
        </p:blipFill>
        <p:spPr>
          <a:xfrm>
            <a:off x="1282700" y="1999927"/>
            <a:ext cx="6375400" cy="4648200"/>
          </a:xfrm>
          <a:prstGeom prst="rect">
            <a:avLst/>
          </a:prstGeom>
        </p:spPr>
      </p:pic>
      <p:sp>
        <p:nvSpPr>
          <p:cNvPr id="5" name="Rectángulo 4">
            <a:extLst>
              <a:ext uri="{FF2B5EF4-FFF2-40B4-BE49-F238E27FC236}">
                <a16:creationId xmlns:a16="http://schemas.microsoft.com/office/drawing/2014/main" id="{700D2EC0-B989-3F7C-A262-DCCAB8ED2AE2}"/>
              </a:ext>
            </a:extLst>
          </p:cNvPr>
          <p:cNvSpPr/>
          <p:nvPr/>
        </p:nvSpPr>
        <p:spPr>
          <a:xfrm>
            <a:off x="6071565" y="2950075"/>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E002AE8B-3294-9B84-D6C1-1D9449136326}"/>
              </a:ext>
            </a:extLst>
          </p:cNvPr>
          <p:cNvSpPr txBox="1"/>
          <p:nvPr/>
        </p:nvSpPr>
        <p:spPr>
          <a:xfrm>
            <a:off x="6175737" y="3357250"/>
            <a:ext cx="2667000" cy="400110"/>
          </a:xfrm>
          <a:prstGeom prst="rect">
            <a:avLst/>
          </a:prstGeom>
          <a:noFill/>
        </p:spPr>
        <p:txBody>
          <a:bodyPr wrap="square" rtlCol="0">
            <a:spAutoFit/>
          </a:bodyPr>
          <a:lstStyle/>
          <a:p>
            <a:r>
              <a:rPr lang="es-ES" sz="2000">
                <a:latin typeface="Cambria" panose="02040503050406030204" pitchFamily="18" charset="0"/>
              </a:rPr>
              <a:t>Bilbao</a:t>
            </a:r>
          </a:p>
        </p:txBody>
      </p:sp>
      <p:sp>
        <p:nvSpPr>
          <p:cNvPr id="8" name="Google Shape;273;p32">
            <a:extLst>
              <a:ext uri="{FF2B5EF4-FFF2-40B4-BE49-F238E27FC236}">
                <a16:creationId xmlns:a16="http://schemas.microsoft.com/office/drawing/2014/main" id="{C86DB38E-A2DE-4010-157E-A1DF76CC88D2}"/>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7861001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555712"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Tourism-oriented mobility services</a:t>
            </a:r>
          </a:p>
        </p:txBody>
      </p:sp>
      <p:pic>
        <p:nvPicPr>
          <p:cNvPr id="5" name="Imagen 4" descr="Un grupo de personas caminando en la calle junto a un camión&#10;&#10;Descripción generada automáticamente con confianza media">
            <a:extLst>
              <a:ext uri="{FF2B5EF4-FFF2-40B4-BE49-F238E27FC236}">
                <a16:creationId xmlns:a16="http://schemas.microsoft.com/office/drawing/2014/main" id="{BBFB3C3D-2082-0FD3-307D-07D1C555F627}"/>
              </a:ext>
            </a:extLst>
          </p:cNvPr>
          <p:cNvPicPr>
            <a:picLocks noChangeAspect="1"/>
          </p:cNvPicPr>
          <p:nvPr/>
        </p:nvPicPr>
        <p:blipFill>
          <a:blip r:embed="rId3"/>
          <a:stretch>
            <a:fillRect/>
          </a:stretch>
        </p:blipFill>
        <p:spPr>
          <a:xfrm>
            <a:off x="833376" y="2217797"/>
            <a:ext cx="5819258" cy="4352805"/>
          </a:xfrm>
          <a:prstGeom prst="rect">
            <a:avLst/>
          </a:prstGeom>
        </p:spPr>
      </p:pic>
      <p:sp>
        <p:nvSpPr>
          <p:cNvPr id="6" name="Rectángulo 5">
            <a:extLst>
              <a:ext uri="{FF2B5EF4-FFF2-40B4-BE49-F238E27FC236}">
                <a16:creationId xmlns:a16="http://schemas.microsoft.com/office/drawing/2014/main" id="{927CBF26-CDF9-544C-7872-B958B3A3FD07}"/>
              </a:ext>
            </a:extLst>
          </p:cNvPr>
          <p:cNvSpPr/>
          <p:nvPr/>
        </p:nvSpPr>
        <p:spPr>
          <a:xfrm>
            <a:off x="6071565" y="2950075"/>
            <a:ext cx="2667000" cy="1752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CDD66CC5-CB13-2111-0977-51A6AD26845D}"/>
              </a:ext>
            </a:extLst>
          </p:cNvPr>
          <p:cNvSpPr txBox="1"/>
          <p:nvPr/>
        </p:nvSpPr>
        <p:spPr>
          <a:xfrm>
            <a:off x="6175737" y="3163792"/>
            <a:ext cx="2667000" cy="615553"/>
          </a:xfrm>
          <a:prstGeom prst="rect">
            <a:avLst/>
          </a:prstGeom>
          <a:noFill/>
        </p:spPr>
        <p:txBody>
          <a:bodyPr wrap="square" rtlCol="0">
            <a:spAutoFit/>
          </a:bodyPr>
          <a:lstStyle/>
          <a:p>
            <a:r>
              <a:rPr lang="es-ES" sz="2000">
                <a:latin typeface="Cambria" panose="02040503050406030204" pitchFamily="18" charset="0"/>
              </a:rPr>
              <a:t>Alhambra de Granada</a:t>
            </a:r>
          </a:p>
          <a:p>
            <a:endParaRPr lang="es-ES"/>
          </a:p>
        </p:txBody>
      </p:sp>
      <p:sp>
        <p:nvSpPr>
          <p:cNvPr id="8" name="Google Shape;273;p32">
            <a:extLst>
              <a:ext uri="{FF2B5EF4-FFF2-40B4-BE49-F238E27FC236}">
                <a16:creationId xmlns:a16="http://schemas.microsoft.com/office/drawing/2014/main" id="{0D777DF7-2DDD-A5B6-3787-F6F42846982C}"/>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30089949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555712"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Improving of signs</a:t>
            </a:r>
          </a:p>
        </p:txBody>
      </p:sp>
      <p:pic>
        <p:nvPicPr>
          <p:cNvPr id="5" name="Imagen 4" descr="Un letrero de color blanco&#10;&#10;Descripción generada automáticamente con confianza baja">
            <a:extLst>
              <a:ext uri="{FF2B5EF4-FFF2-40B4-BE49-F238E27FC236}">
                <a16:creationId xmlns:a16="http://schemas.microsoft.com/office/drawing/2014/main" id="{DC256A9B-928D-C65C-7A37-524A59D31BB3}"/>
              </a:ext>
            </a:extLst>
          </p:cNvPr>
          <p:cNvPicPr>
            <a:picLocks noChangeAspect="1"/>
          </p:cNvPicPr>
          <p:nvPr/>
        </p:nvPicPr>
        <p:blipFill rotWithShape="1">
          <a:blip r:embed="rId3"/>
          <a:srcRect l="15694" t="9111" r="15555" b="9778"/>
          <a:stretch/>
        </p:blipFill>
        <p:spPr>
          <a:xfrm>
            <a:off x="833376" y="2298417"/>
            <a:ext cx="5619749" cy="4143855"/>
          </a:xfrm>
          <a:prstGeom prst="rect">
            <a:avLst/>
          </a:prstGeom>
        </p:spPr>
      </p:pic>
      <p:sp>
        <p:nvSpPr>
          <p:cNvPr id="6" name="Rectángulo 5">
            <a:extLst>
              <a:ext uri="{FF2B5EF4-FFF2-40B4-BE49-F238E27FC236}">
                <a16:creationId xmlns:a16="http://schemas.microsoft.com/office/drawing/2014/main" id="{724C4E78-6C8B-0441-C206-7D7CD6D30811}"/>
              </a:ext>
            </a:extLst>
          </p:cNvPr>
          <p:cNvSpPr/>
          <p:nvPr/>
        </p:nvSpPr>
        <p:spPr>
          <a:xfrm>
            <a:off x="6071565" y="3144737"/>
            <a:ext cx="2667000" cy="13632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8A3416EB-1CC0-407B-30C1-65BF7982FE42}"/>
              </a:ext>
            </a:extLst>
          </p:cNvPr>
          <p:cNvSpPr txBox="1"/>
          <p:nvPr/>
        </p:nvSpPr>
        <p:spPr>
          <a:xfrm>
            <a:off x="6164163" y="3518598"/>
            <a:ext cx="2667000" cy="615553"/>
          </a:xfrm>
          <a:prstGeom prst="rect">
            <a:avLst/>
          </a:prstGeom>
          <a:noFill/>
        </p:spPr>
        <p:txBody>
          <a:bodyPr wrap="square" rtlCol="0">
            <a:spAutoFit/>
          </a:bodyPr>
          <a:lstStyle/>
          <a:p>
            <a:r>
              <a:rPr lang="es-ES" sz="2000">
                <a:latin typeface="Cambria" panose="02040503050406030204" pitchFamily="18" charset="0"/>
              </a:rPr>
              <a:t>Bonn</a:t>
            </a:r>
          </a:p>
          <a:p>
            <a:endParaRPr lang="es-ES"/>
          </a:p>
        </p:txBody>
      </p:sp>
      <p:sp>
        <p:nvSpPr>
          <p:cNvPr id="8" name="Google Shape;273;p32">
            <a:extLst>
              <a:ext uri="{FF2B5EF4-FFF2-40B4-BE49-F238E27FC236}">
                <a16:creationId xmlns:a16="http://schemas.microsoft.com/office/drawing/2014/main" id="{D3759877-ADF0-E438-2411-41A1D3CB5AC2}"/>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23750077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CuadroTexto 10">
            <a:extLst>
              <a:ext uri="{FF2B5EF4-FFF2-40B4-BE49-F238E27FC236}">
                <a16:creationId xmlns:a16="http://schemas.microsoft.com/office/drawing/2014/main" id="{61BE79AD-4E32-6441-9D23-160B830FDC74}"/>
              </a:ext>
            </a:extLst>
          </p:cNvPr>
          <p:cNvSpPr txBox="1"/>
          <p:nvPr/>
        </p:nvSpPr>
        <p:spPr>
          <a:xfrm>
            <a:off x="833376" y="1595329"/>
            <a:ext cx="7555712" cy="404598"/>
          </a:xfrm>
          <a:prstGeom prst="rect">
            <a:avLst/>
          </a:prstGeom>
          <a:solidFill>
            <a:schemeClr val="accent1">
              <a:lumMod val="75000"/>
              <a:alpha val="5098"/>
            </a:schemeClr>
          </a:solidFill>
        </p:spPr>
        <p:txBody>
          <a:bodyPr wrap="square" rtlCol="0">
            <a:spAutoFit/>
          </a:bodyPr>
          <a:lstStyle/>
          <a:p>
            <a:pPr>
              <a:lnSpc>
                <a:spcPct val="110000"/>
              </a:lnSpc>
            </a:pPr>
            <a:r>
              <a:rPr lang="es-ES" sz="2000" b="1">
                <a:solidFill>
                  <a:schemeClr val="tx1"/>
                </a:solidFill>
                <a:latin typeface="Cambria" panose="02040503050406030204" pitchFamily="18" charset="0"/>
              </a:rPr>
              <a:t>Mejora de la señalización</a:t>
            </a:r>
          </a:p>
        </p:txBody>
      </p:sp>
      <p:pic>
        <p:nvPicPr>
          <p:cNvPr id="6" name="Imagen 5" descr="Imagen que contiene Diagrama&#10;&#10;Descripción generada automáticamente">
            <a:extLst>
              <a:ext uri="{FF2B5EF4-FFF2-40B4-BE49-F238E27FC236}">
                <a16:creationId xmlns:a16="http://schemas.microsoft.com/office/drawing/2014/main" id="{8E972FE3-873C-BF67-346A-9A8618A97127}"/>
              </a:ext>
            </a:extLst>
          </p:cNvPr>
          <p:cNvPicPr>
            <a:picLocks noChangeAspect="1"/>
          </p:cNvPicPr>
          <p:nvPr/>
        </p:nvPicPr>
        <p:blipFill rotWithShape="1">
          <a:blip r:embed="rId3"/>
          <a:srcRect l="15556" t="6000" r="17361" b="10000"/>
          <a:stretch/>
        </p:blipFill>
        <p:spPr>
          <a:xfrm>
            <a:off x="1746250" y="2200714"/>
            <a:ext cx="5651500" cy="4422913"/>
          </a:xfrm>
          <a:prstGeom prst="rect">
            <a:avLst/>
          </a:prstGeom>
        </p:spPr>
      </p:pic>
      <p:sp>
        <p:nvSpPr>
          <p:cNvPr id="5" name="Google Shape;273;p32">
            <a:extLst>
              <a:ext uri="{FF2B5EF4-FFF2-40B4-BE49-F238E27FC236}">
                <a16:creationId xmlns:a16="http://schemas.microsoft.com/office/drawing/2014/main" id="{12DE2BA2-4803-5A99-0543-C43A6B7CEDAF}"/>
              </a:ext>
            </a:extLst>
          </p:cNvPr>
          <p:cNvSpPr txBox="1"/>
          <p:nvPr/>
        </p:nvSpPr>
        <p:spPr>
          <a:xfrm>
            <a:off x="0" y="415728"/>
            <a:ext cx="9143999" cy="817477"/>
          </a:xfrm>
          <a:prstGeom prst="rect">
            <a:avLst/>
          </a:prstGeom>
          <a:noFill/>
          <a:ln>
            <a:noFill/>
          </a:ln>
        </p:spPr>
        <p:txBody>
          <a:bodyPr spcFirstLastPara="1" wrap="square" lIns="84392" tIns="84392" rIns="84392" bIns="84392" anchor="t" anchorCtr="0">
            <a:noAutofit/>
          </a:bodyPr>
          <a:lstStyle/>
          <a:p>
            <a:pPr algn="ctr">
              <a:buSzPts val="2300"/>
            </a:pPr>
            <a:r>
              <a:rPr lang="es" sz="2585" b="1">
                <a:solidFill>
                  <a:srgbClr val="4E8F00"/>
                </a:solidFill>
                <a:latin typeface="Cambria" panose="02040503050406030204" pitchFamily="18" charset="0"/>
                <a:ea typeface="Calibri"/>
                <a:cs typeface="Calibri"/>
                <a:sym typeface="Calibri"/>
              </a:rPr>
              <a:t>MAIN SOLUTIONS FOR MOBILITY </a:t>
            </a:r>
          </a:p>
          <a:p>
            <a:pPr algn="ctr">
              <a:buSzPts val="2300"/>
            </a:pPr>
            <a:r>
              <a:rPr lang="es" sz="2585" b="1">
                <a:solidFill>
                  <a:srgbClr val="4E8F00"/>
                </a:solidFill>
                <a:latin typeface="Cambria" panose="02040503050406030204" pitchFamily="18" charset="0"/>
                <a:ea typeface="Calibri"/>
                <a:cs typeface="Calibri"/>
                <a:sym typeface="Calibri"/>
              </a:rPr>
              <a:t>IN URBAN TOURISM DESTINATIONS</a:t>
            </a:r>
            <a:endParaRPr lang="es" sz="1662" b="1">
              <a:solidFill>
                <a:srgbClr val="4E8F00"/>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39009243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7971FB-375D-238C-B695-54B5F4CF46E7}"/>
              </a:ext>
            </a:extLst>
          </p:cNvPr>
          <p:cNvSpPr>
            <a:spLocks noGrp="1"/>
          </p:cNvSpPr>
          <p:nvPr>
            <p:ph type="title"/>
          </p:nvPr>
        </p:nvSpPr>
        <p:spPr/>
        <p:txBody>
          <a:bodyPr>
            <a:normAutofit/>
          </a:bodyPr>
          <a:lstStyle/>
          <a:p>
            <a:r>
              <a:rPr lang="es-ES" sz="3200" b="1">
                <a:latin typeface="Cambria" panose="02040503050406030204" pitchFamily="18" charset="0"/>
              </a:rPr>
              <a:t>CONCLUSIONS</a:t>
            </a:r>
          </a:p>
        </p:txBody>
      </p:sp>
      <p:sp>
        <p:nvSpPr>
          <p:cNvPr id="3" name="Marcador de texto 2">
            <a:extLst>
              <a:ext uri="{FF2B5EF4-FFF2-40B4-BE49-F238E27FC236}">
                <a16:creationId xmlns:a16="http://schemas.microsoft.com/office/drawing/2014/main" id="{9C36F736-DF27-F58D-B6D7-6A941F2A90BD}"/>
              </a:ext>
            </a:extLst>
          </p:cNvPr>
          <p:cNvSpPr>
            <a:spLocks noGrp="1"/>
          </p:cNvSpPr>
          <p:nvPr>
            <p:ph type="body" idx="1"/>
          </p:nvPr>
        </p:nvSpPr>
        <p:spPr>
          <a:xfrm>
            <a:off x="311699" y="1536633"/>
            <a:ext cx="7887755" cy="4555200"/>
          </a:xfrm>
        </p:spPr>
        <p:txBody>
          <a:bodyPr>
            <a:normAutofit/>
          </a:bodyPr>
          <a:lstStyle/>
          <a:p>
            <a:r>
              <a:rPr lang="es-ES" sz="2400">
                <a:solidFill>
                  <a:schemeClr val="tx1"/>
                </a:solidFill>
                <a:latin typeface="Cambria" panose="02040503050406030204" pitchFamily="18" charset="0"/>
              </a:rPr>
              <a:t>Mobility data in historic centres: conclusions by visitor clusters</a:t>
            </a:r>
          </a:p>
          <a:p>
            <a:r>
              <a:rPr lang="es-ES" sz="2400">
                <a:solidFill>
                  <a:schemeClr val="tx1"/>
                </a:solidFill>
                <a:latin typeface="Cambria" panose="02040503050406030204" pitchFamily="18" charset="0"/>
              </a:rPr>
              <a:t>Tourist cities &gt;&gt; Historic cities &gt;&gt; specific problems</a:t>
            </a:r>
          </a:p>
          <a:p>
            <a:r>
              <a:rPr lang="es-ES" sz="2400">
                <a:solidFill>
                  <a:schemeClr val="tx1"/>
                </a:solidFill>
                <a:latin typeface="Cambria" panose="02040503050406030204" pitchFamily="18" charset="0"/>
              </a:rPr>
              <a:t>Carrying capacity, saturation, overtourism, conflicts over public space</a:t>
            </a:r>
          </a:p>
          <a:p>
            <a:r>
              <a:rPr lang="es-ES" sz="2400">
                <a:solidFill>
                  <a:schemeClr val="tx1"/>
                </a:solidFill>
                <a:latin typeface="Cambria" panose="02040503050406030204" pitchFamily="18" charset="0"/>
              </a:rPr>
              <a:t>Diverse solutions from the field of flow management</a:t>
            </a:r>
          </a:p>
          <a:p>
            <a:r>
              <a:rPr lang="es-ES" sz="2400">
                <a:solidFill>
                  <a:schemeClr val="tx1"/>
                </a:solidFill>
                <a:latin typeface="Cambria" panose="02040503050406030204" pitchFamily="18" charset="0"/>
              </a:rPr>
              <a:t>mobility management</a:t>
            </a:r>
          </a:p>
          <a:p>
            <a:r>
              <a:rPr lang="es-ES" sz="2400">
                <a:solidFill>
                  <a:schemeClr val="tx1"/>
                </a:solidFill>
                <a:latin typeface="Cambria" panose="02040503050406030204" pitchFamily="18" charset="0"/>
              </a:rPr>
              <a:t>Comprehensive Approaches</a:t>
            </a:r>
          </a:p>
          <a:p>
            <a:r>
              <a:rPr lang="es-ES" sz="2400">
                <a:solidFill>
                  <a:schemeClr val="tx1"/>
                </a:solidFill>
                <a:latin typeface="Cambria" panose="02040503050406030204" pitchFamily="18" charset="0"/>
              </a:rPr>
              <a:t>Tourism mobility plans and studies</a:t>
            </a:r>
          </a:p>
        </p:txBody>
      </p:sp>
    </p:spTree>
    <p:extLst>
      <p:ext uri="{BB962C8B-B14F-4D97-AF65-F5344CB8AC3E}">
        <p14:creationId xmlns:p14="http://schemas.microsoft.com/office/powerpoint/2010/main" val="3277863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Tabla&#10;&#10;Descripción generada automáticamente">
            <a:extLst>
              <a:ext uri="{FF2B5EF4-FFF2-40B4-BE49-F238E27FC236}">
                <a16:creationId xmlns:a16="http://schemas.microsoft.com/office/drawing/2014/main" id="{304493FF-1F87-5AA6-15CF-F03CFEE22E8F}"/>
              </a:ext>
            </a:extLst>
          </p:cNvPr>
          <p:cNvPicPr>
            <a:picLocks noChangeAspect="1"/>
          </p:cNvPicPr>
          <p:nvPr/>
        </p:nvPicPr>
        <p:blipFill>
          <a:blip r:embed="rId2"/>
          <a:stretch>
            <a:fillRect/>
          </a:stretch>
        </p:blipFill>
        <p:spPr>
          <a:xfrm>
            <a:off x="192101" y="0"/>
            <a:ext cx="8759798" cy="6858000"/>
          </a:xfrm>
          <a:prstGeom prst="rect">
            <a:avLst/>
          </a:prstGeom>
        </p:spPr>
      </p:pic>
    </p:spTree>
    <p:extLst>
      <p:ext uri="{BB962C8B-B14F-4D97-AF65-F5344CB8AC3E}">
        <p14:creationId xmlns:p14="http://schemas.microsoft.com/office/powerpoint/2010/main" val="3990465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aptura de pantalla de un celular&#10;&#10;Descripción generada automáticamente">
            <a:extLst>
              <a:ext uri="{FF2B5EF4-FFF2-40B4-BE49-F238E27FC236}">
                <a16:creationId xmlns:a16="http://schemas.microsoft.com/office/drawing/2014/main" id="{B5E660FB-6F77-D716-E08C-2A395BF33000}"/>
              </a:ext>
            </a:extLst>
          </p:cNvPr>
          <p:cNvPicPr>
            <a:picLocks noChangeAspect="1"/>
          </p:cNvPicPr>
          <p:nvPr/>
        </p:nvPicPr>
        <p:blipFill>
          <a:blip r:embed="rId2"/>
          <a:stretch>
            <a:fillRect/>
          </a:stretch>
        </p:blipFill>
        <p:spPr>
          <a:xfrm>
            <a:off x="69850" y="793750"/>
            <a:ext cx="9004300" cy="5270500"/>
          </a:xfrm>
          <a:prstGeom prst="rect">
            <a:avLst/>
          </a:prstGeom>
        </p:spPr>
      </p:pic>
    </p:spTree>
    <p:extLst>
      <p:ext uri="{BB962C8B-B14F-4D97-AF65-F5344CB8AC3E}">
        <p14:creationId xmlns:p14="http://schemas.microsoft.com/office/powerpoint/2010/main" val="336857207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2240</TotalTime>
  <Words>2522</Words>
  <Application>Microsoft Office PowerPoint</Application>
  <PresentationFormat>Presentación en pantalla (4:3)</PresentationFormat>
  <Paragraphs>241</Paragraphs>
  <Slides>77</Slides>
  <Notes>58</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77</vt:i4>
      </vt:variant>
    </vt:vector>
  </HeadingPairs>
  <TitlesOfParts>
    <vt:vector size="80" baseType="lpstr">
      <vt:lpstr>Arial</vt:lpstr>
      <vt:lpstr>Cambria</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Julio Pozueta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PAZOS OTON MIGUEL</cp:lastModifiedBy>
  <cp:revision>109</cp:revision>
  <dcterms:modified xsi:type="dcterms:W3CDTF">2022-12-02T10:27:59Z</dcterms:modified>
</cp:coreProperties>
</file>