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41" r:id="rId4"/>
    <p:sldId id="258" r:id="rId5"/>
    <p:sldId id="306" r:id="rId6"/>
    <p:sldId id="264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2" r:id="rId4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920"/>
    <a:srgbClr val="31859C"/>
    <a:srgbClr val="87DFF1"/>
    <a:srgbClr val="B3A2C7"/>
    <a:srgbClr val="FFFFFF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707" autoAdjust="0"/>
  </p:normalViewPr>
  <p:slideViewPr>
    <p:cSldViewPr>
      <p:cViewPr>
        <p:scale>
          <a:sx n="100" d="100"/>
          <a:sy n="100" d="100"/>
        </p:scale>
        <p:origin x="-4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A2B21-B9AD-4DE5-859A-D51B1CEAE7D7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C3A8-6E4D-4ED7-8F21-CF010E3D5A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7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111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00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65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49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79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47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374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3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825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105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385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36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9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314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595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169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852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246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954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5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7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219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843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321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262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181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190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9125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2579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393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13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16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1232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618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24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02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91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5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06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BC3A8-6E4D-4ED7-8F21-CF010E3D5A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87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EF69-6554-4D7F-B857-539B66B4B022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120311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2282"/>
            <a:ext cx="1204168" cy="74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spect="1"/>
          </p:cNvSpPr>
          <p:nvPr userDrawn="1"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CAE8-FE4D-4B63-BFC3-2BD989628B4A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BB05-E0D7-462E-8FD1-0484234D51C6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5DE0-A87B-4AA7-A9AE-43B7F486D931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C20B-EBF9-4DCB-AE7A-61822F2CF7B0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CB7A-4071-4033-8B14-E5B8A68C9FAD}" type="datetime1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256E-85F7-413D-84C7-D6CC361AA18D}" type="datetime1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7EEE-31A1-40C1-98F6-7019583A28A3}" type="datetime1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5767-910E-437B-B64D-644C0D892D81}" type="datetime1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2597-14DD-4BF3-8E61-49DCB1E035D9}" type="datetime1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79E4-51D0-4176-9042-B4A254796874}" type="datetime1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DC19-3E32-4F03-AA0F-ADCB270FFC93}" type="datetime1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9682" r="23766"/>
          <a:stretch/>
        </p:blipFill>
        <p:spPr>
          <a:xfrm>
            <a:off x="0" y="0"/>
            <a:ext cx="9180512" cy="686674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3569" y="21761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PLAN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706987" cy="1152128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1331640" y="6047710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Febreiro</a:t>
            </a: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2018</a:t>
            </a:r>
            <a:endParaRPr lang="es-ES" sz="11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683569" y="52902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spc="30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Resumo executivo</a:t>
            </a:r>
            <a:endParaRPr lang="es-ES" sz="2000" i="1" spc="300" dirty="0" smtClean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79512" cy="6866749"/>
          </a:xfrm>
          <a:prstGeom prst="rect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83569" y="4027261"/>
            <a:ext cx="3802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2017-2022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675857" y="262423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</a:t>
            </a:r>
          </a:p>
        </p:txBody>
      </p:sp>
      <p:sp>
        <p:nvSpPr>
          <p:cNvPr id="12" name="4 CuadroTexto"/>
          <p:cNvSpPr txBox="1"/>
          <p:nvPr/>
        </p:nvSpPr>
        <p:spPr>
          <a:xfrm>
            <a:off x="683569" y="307230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TURISMO 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683569" y="351383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SANTIAGO</a:t>
            </a:r>
          </a:p>
        </p:txBody>
      </p:sp>
    </p:spTree>
    <p:extLst>
      <p:ext uri="{BB962C8B-B14F-4D97-AF65-F5344CB8AC3E}">
        <p14:creationId xmlns:p14="http://schemas.microsoft.com/office/powerpoint/2010/main" val="39158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6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1859C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AMEAZAS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OFERTA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8828"/>
            <a:ext cx="6526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Posible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nivel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turísticos que pode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danar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destino.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Discriminación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prezos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dependendo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temporada 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tipoloxía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cliente, que afecta á experiencia turística, especialmente en temporada alta.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Incumprimento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expectativas do peregrino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vez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chega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Santiago, en comparación coa experiencia durante 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Redución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número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prazas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hoteleiras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prol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apartamentos turísticos de plataformas colaborativas.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6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1859C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AMEAZAS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DEMANDA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670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tipo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viaxeiro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respectuoso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debido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comportamento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incívico de determinados visitantes.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Reticencias á hora de modificar o itinerario por parte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visitantes, debido a que deciden os recursos a visitar antes de emprender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Escaso interese por parte dos visitantes á hora de visitar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coñecer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outros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recursos turísticos que non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sexan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típicos e icónicos.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Elevado número de excursionistas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diminúen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estadía media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non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contribúen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aumento do gasto medio.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1859C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AMEAZAS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5982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Agravamento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expulsión dos residentes do Casco Histórico debido á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turistificación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i="1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améndoa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diminución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doutras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actividades económicas diferentes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turismo no Casco Histórico.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Percepción de incoherencia entre promoción autonómica e local: procura do aumento da cifra de visitantes </a:t>
            </a:r>
            <a:r>
              <a:rPr lang="es-ES" sz="1400" i="1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versus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control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fluxos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redución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masificación.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Dificultade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execución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planificadas debido á limitación dos mandatos políticos e da financiación.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4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6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31859C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AMEAZAS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3822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Excesiva utilización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obxectivos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cuantitativos de cara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Ano Santo 2021.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Posible politización da implantación de novas modalidades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fiscalidade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turística.</a:t>
            </a:r>
          </a:p>
          <a:p>
            <a:pPr marL="342900" indent="-342900">
              <a:buClr>
                <a:srgbClr val="31859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Incongruencia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estratexias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promoción entre as diferentes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administracións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entes con competencias no turismo santiagués.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6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78" y="2532605"/>
            <a:ext cx="6488092" cy="4325395"/>
          </a:xfrm>
          <a:prstGeom prst="rect">
            <a:avLst/>
          </a:prstGeom>
        </p:spPr>
      </p:pic>
      <p:sp>
        <p:nvSpPr>
          <p:cNvPr id="11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FORTALEZAS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OFERTA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8863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Santiago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posicionamento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claro: Fin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Capital de Galicia, Porta de Galicia e Catedral.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Singularidade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 como destino cultural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relixioso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declarado Patrimonio Cultural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Humanidade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UNESCO en 1985.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Existencia de eventos de alto impacto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custo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como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SantiagoéTapas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Mercado de Abastos como elemento icónico de gran valor para a promoción da cultura e gastronomía local.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Existencia de recursos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productos turísticos.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Percepción positiva sobre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amabilidade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Sensación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profesionalización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restauración e da hostelería local.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Destino cómodo para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percorre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pé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grande efervescencia cultural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posicionarse como Destino Urbano Multicultural.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conectividade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chegada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Lufthansa.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6"/>
          <p:cNvSpPr>
            <a:spLocks noChangeAspect="1"/>
          </p:cNvSpPr>
          <p:nvPr/>
        </p:nvSpPr>
        <p:spPr>
          <a:xfrm>
            <a:off x="231140" y="183123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0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08" y="2532605"/>
            <a:ext cx="6488092" cy="432539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FORTALEZAS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DEMANDA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27780"/>
            <a:ext cx="63822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chegada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peregrinos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internacionais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contribúe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posicionamento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 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imaxinario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colectivo doméstico e internacional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grazas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iconas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como a Catedral e a fin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Tendencia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consumo crecente de turismo gastronómico, un 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alicerces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marca Santiago de Compostela.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Alta percepción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como un destino atractivo, seguro e hospitalario.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Alto nivel de satisfacción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visitantes.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Interese polo turismo de compras,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contribúe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incremento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gasto medio.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Interese polo turismo cultural a través da visita a museos e a asistencia a actividades/eventos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culturais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Alto nivel de fidelización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destino.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6"/>
          <p:cNvSpPr>
            <a:spLocks noChangeAspect="1"/>
          </p:cNvSpPr>
          <p:nvPr/>
        </p:nvSpPr>
        <p:spPr>
          <a:xfrm>
            <a:off x="23317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03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08" y="2532605"/>
            <a:ext cx="6488092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FORTALEZAS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11269"/>
            <a:ext cx="6670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xeral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 está orgullosa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de recibir turistas.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Existencia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gran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cantidade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espazos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verdes,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sendo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españolas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ratio por habitante.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Utilización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hostalería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asistencia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eventos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culturais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Casco Histórico por parte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veciñanza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santiaguesa.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1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08" y="2532605"/>
            <a:ext cx="6488092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FORTALEZAS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670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Facilitación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canles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participación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 na elaboración do Plan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Turismo.</a:t>
            </a:r>
          </a:p>
          <a:p>
            <a:pPr marL="342900" indent="-342900">
              <a:buClr>
                <a:srgbClr val="77933C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Representación de todos os actores con competencias e intereses no turismo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compostelán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través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Consello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Municipal de Turismo.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7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B3A2C7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OPORTUNIDADES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OFERTA TURÍSTICA (i)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61573"/>
            <a:ext cx="71023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Turismo MICE e do Turismo Urbano.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Posta en valor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Cultura como recurso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complementar a oferta cultural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do Palacio de Congresos para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certos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eventos.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Utilización 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produtos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proximidade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na oferta de restauración, impactando así no comercio/industria local.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Captación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rodaxes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publicacións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literarias ambientadas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utilizando os recursos descentralizadores.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Terminal aeroportuaria moderna e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moitas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posibilidades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conectividade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medio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prazo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coa futura estación intermodal.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Reacondicionamento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impulso do Monte do Gozo como recurso turístico.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produtos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turísticos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axuden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descentralización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Turismo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Slow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o Turismo Misterioso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Turismo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Vodas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18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B3A2C7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OPORTUNIDADES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OFERTA TURÍSTICA (ii)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81431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unificación e actualización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sinalización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da Ascensión como evento ligado á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identidade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santiaguesa.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rede de eventos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culturais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custo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reducido, pero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programación continuada e estable.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Integración de valores asociados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turismo cosmopolita e dinámico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implementación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evento cultural icónico e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identidade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propia.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Evitar a discriminación da oferta;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dirixila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tanto para visitantes como para o resto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residente, evitando así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identidade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Fomento de Santiago como capital da artesanía e da gastronomía de Galicia.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Implantación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selos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adaptados á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sector.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turismo concienciado e responsable,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aproveitando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iniciativas como Territorio das Mulleres.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19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1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93" y="372282"/>
            <a:ext cx="1221187" cy="824238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12" name="5 Marcador de número de diapositiva"/>
          <p:cNvSpPr txBox="1">
            <a:spLocks/>
          </p:cNvSpPr>
          <p:nvPr/>
        </p:nvSpPr>
        <p:spPr>
          <a:xfrm>
            <a:off x="6553200" y="61203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2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3 CuadroTexto"/>
          <p:cNvSpPr txBox="1"/>
          <p:nvPr/>
        </p:nvSpPr>
        <p:spPr>
          <a:xfrm>
            <a:off x="1426019" y="1833031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ÍNDICE</a:t>
            </a:r>
            <a:endParaRPr lang="es-ES" sz="32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7" name="3 CuadroTexto"/>
          <p:cNvSpPr txBox="1"/>
          <p:nvPr/>
        </p:nvSpPr>
        <p:spPr>
          <a:xfrm>
            <a:off x="2814975" y="3204048"/>
            <a:ext cx="58681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Antecedentes</a:t>
            </a:r>
          </a:p>
          <a:p>
            <a:r>
              <a:rPr lang="es-ES" sz="1600" b="1" spc="3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Finalidade</a:t>
            </a:r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Plan</a:t>
            </a:r>
          </a:p>
          <a:p>
            <a:r>
              <a:rPr lang="es-ES" sz="1600" b="1" spc="3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Metodoloxía</a:t>
            </a:r>
            <a:endParaRPr lang="es-ES" sz="1600" b="1" spc="3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</a:p>
          <a:p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Visión</a:t>
            </a:r>
          </a:p>
          <a:p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Principios </a:t>
            </a:r>
            <a:r>
              <a:rPr lang="es-ES" sz="1600" b="1" spc="3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Xerais</a:t>
            </a:r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Criterios Clave</a:t>
            </a:r>
          </a:p>
          <a:p>
            <a:r>
              <a:rPr lang="es-ES" sz="1600" b="1" spc="3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</a:p>
          <a:p>
            <a:endParaRPr lang="es-ES" sz="1600" b="1" spc="3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endParaRPr lang="es-ES" sz="1600" b="1" spc="3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8" name="3 CuadroTexto"/>
          <p:cNvSpPr txBox="1"/>
          <p:nvPr/>
        </p:nvSpPr>
        <p:spPr>
          <a:xfrm>
            <a:off x="2512438" y="3204048"/>
            <a:ext cx="586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1</a:t>
            </a:r>
          </a:p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2</a:t>
            </a:r>
          </a:p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3</a:t>
            </a:r>
          </a:p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4</a:t>
            </a:r>
          </a:p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5</a:t>
            </a:r>
          </a:p>
          <a:p>
            <a:r>
              <a:rPr lang="es-ES" sz="1600" b="1" spc="3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6</a:t>
            </a:r>
          </a:p>
          <a:p>
            <a:r>
              <a:rPr lang="es-ES" sz="1600" b="1" spc="300" dirty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280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B3A2C7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OPORTUNIDADES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DEMANDA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8143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mercados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emerxentes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Xapón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EEUU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Corea, Brasil,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Polonia…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Captación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turismo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proximidade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acuda en temporada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motivado por eventos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culturais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gastronómicos.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Recuperación económica do país, que favorece o aumento do gasto en ocio e turismo. 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Cambios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motivación da demanda,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dirixidos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vivir experiencias singulares e próximas as valores dos territorios que se visitan.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como un 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occidentais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Europa, con posibilidades múltiples de conexión con América.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Incremento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chegada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número de peregrinos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internacionais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Percepción de Santiago como destino seguro e tranquilo.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20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8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B3A2C7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OPORTUNIDADES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814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Implementación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taxa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 avalada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maioría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enquisada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Aumento da conciencia ambiental nos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viaxeiros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preferencia por destinos sustentables e respetuosos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medio ambiente. 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novas medidas de control e inspección dos apartamentos turísticos.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Inclusión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 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modelos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 Casco Histórico.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puntos de recepción e información de peregrinos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espazos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; por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exemplo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San Lázaro.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productos turísticos para canalizar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fluxos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cara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outros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espazos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menos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coñecidos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21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7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9" y="2532604"/>
            <a:ext cx="6492151" cy="4325395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B3A2C7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OPORTUNIDADES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8143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Coordinación de políticas en materia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diminuír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impacto sobre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 e o comercio.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comunicación e coordinación entre os organismos que están en contacto directo coas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visitantes.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comunicación e coordinación entre os organismos con competencias en materia de turismo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coordinación e colaboración coa Catedral e 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institucións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relixiosas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Unificación de criterios á hora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estudar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demanda entre 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organizacións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institucións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o realizan.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Elaboración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estudo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carga turística do destino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dalgúns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seus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elementos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icónicos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fráxiles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B3A2C7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Cooperación entre 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entre 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Patrimonio.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schemeClr val="bg1"/>
                </a:solidFill>
              </a:rPr>
              <a:pPr/>
              <a:t>22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5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VISIÓN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403648" y="1700808"/>
            <a:ext cx="6696744" cy="1346699"/>
          </a:xfrm>
          <a:prstGeom prst="roundRect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1357709" y="3405020"/>
            <a:ext cx="3502324" cy="255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gran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obxectivo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Plan é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facer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 un destino sustentable,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mellorando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entendemento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entre turismo 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conseguindo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xeración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riqueza 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actividade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económica 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aumentando a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competitividade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sustentable e a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rendibilidade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económica do sector.</a:t>
            </a:r>
          </a:p>
          <a:p>
            <a:endParaRPr lang="es-ES" sz="1400" dirty="0" smtClean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619672" y="1906776"/>
            <a:ext cx="6336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VISIÓN DO PLAN ESTRATÉXICO É CONFORMAR O QUE SERÁ O TURISMO COMPOSTELÁN MÁIS ALÁ DO ANO SANTO 2021, CUNHA MIRADA A LONGO PRAZO BASEADA NA SUSTENTABILIDADE TURÍSTICA A TRES NIVEIS: </a:t>
            </a:r>
            <a:r>
              <a:rPr lang="es-ES" sz="1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SOCIAL, ECONÓMICO E MEDIOAMBIENTAL.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39" y="3211131"/>
            <a:ext cx="2880321" cy="283129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7452320" y="3599045"/>
            <a:ext cx="648072" cy="648072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/>
          <p:cNvSpPr/>
          <p:nvPr/>
        </p:nvSpPr>
        <p:spPr>
          <a:xfrm>
            <a:off x="2704171" y="4437112"/>
            <a:ext cx="1394991" cy="1394991"/>
          </a:xfrm>
          <a:prstGeom prst="ellipse">
            <a:avLst/>
          </a:prstGeom>
          <a:solidFill>
            <a:schemeClr val="bg1"/>
          </a:solidFill>
          <a:ln>
            <a:solidFill>
              <a:srgbClr val="DF9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1231831" y="4437112"/>
            <a:ext cx="1394991" cy="1394991"/>
          </a:xfrm>
          <a:prstGeom prst="ellipse">
            <a:avLst/>
          </a:prstGeom>
          <a:solidFill>
            <a:schemeClr val="bg1"/>
          </a:solidFill>
          <a:ln>
            <a:solidFill>
              <a:srgbClr val="DF9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4186982" y="4437112"/>
            <a:ext cx="1394991" cy="1394991"/>
          </a:xfrm>
          <a:prstGeom prst="ellipse">
            <a:avLst/>
          </a:prstGeom>
          <a:solidFill>
            <a:schemeClr val="bg1"/>
          </a:solidFill>
          <a:ln>
            <a:solidFill>
              <a:srgbClr val="DF9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PRINCIPIOS XERAIS</a:t>
            </a:r>
          </a:p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 CRITERIOS CLAVE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115616" y="2219807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Plan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artéllase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arredor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cinco principios </a:t>
            </a:r>
            <a:r>
              <a:rPr lang="es-ES" sz="1400" dirty="0" err="1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xerais</a:t>
            </a:r>
            <a:r>
              <a:rPr lang="es-ES" sz="1400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       1.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social,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economómica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medioambiental do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turismo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r>
              <a:rPr lang="es-ES" sz="14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       2.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Optimización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 gobernanza do turismo santiagués.</a:t>
            </a:r>
          </a:p>
          <a:p>
            <a:r>
              <a:rPr lang="es-ES" sz="14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       3.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Descentralización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fluxos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turísticos.</a:t>
            </a:r>
          </a:p>
          <a:p>
            <a:r>
              <a:rPr lang="es-ES" sz="14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       4.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actividade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       5.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Inversión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fenómeno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Os </a:t>
            </a:r>
            <a:r>
              <a:rPr lang="es-ES" sz="1400" u="sng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criterios clave do Plan son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20101" y="4881489"/>
            <a:ext cx="1440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Cooperación público-privada</a:t>
            </a:r>
            <a:r>
              <a:rPr lang="es-ES" sz="11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  <a:endParaRPr lang="es-ES" sz="11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58501" y="4966127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endParaRPr lang="es-ES" sz="11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172346" y="4966127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Profesionalización</a:t>
            </a:r>
            <a:endParaRPr lang="es-ES" sz="11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5665596" y="4437112"/>
            <a:ext cx="1394991" cy="1394991"/>
          </a:xfrm>
          <a:prstGeom prst="ellipse">
            <a:avLst/>
          </a:prstGeom>
          <a:solidFill>
            <a:schemeClr val="bg1"/>
          </a:solidFill>
          <a:ln>
            <a:solidFill>
              <a:srgbClr val="DF9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5661399" y="4966127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Innovación</a:t>
            </a:r>
            <a:endParaRPr lang="es-ES" sz="11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7150969" y="4437112"/>
            <a:ext cx="1394991" cy="1394991"/>
          </a:xfrm>
          <a:prstGeom prst="ellipse">
            <a:avLst/>
          </a:prstGeom>
          <a:solidFill>
            <a:schemeClr val="bg1"/>
          </a:solidFill>
          <a:ln>
            <a:solidFill>
              <a:srgbClr val="DF9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7146772" y="4966127"/>
            <a:ext cx="14401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Talento</a:t>
            </a:r>
            <a:endParaRPr lang="es-ES" sz="11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71" y="2552056"/>
            <a:ext cx="178423" cy="136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6" y="3453879"/>
            <a:ext cx="8016764" cy="3410305"/>
          </a:xfrm>
          <a:prstGeom prst="rect">
            <a:avLst/>
          </a:prstGeom>
        </p:spPr>
      </p:pic>
      <p:sp>
        <p:nvSpPr>
          <p:cNvPr id="35" name="Elipse 34"/>
          <p:cNvSpPr/>
          <p:nvPr/>
        </p:nvSpPr>
        <p:spPr>
          <a:xfrm>
            <a:off x="6515249" y="2152197"/>
            <a:ext cx="1636770" cy="1636770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1354962" y="2152197"/>
            <a:ext cx="1636770" cy="1636770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4 CuadroTexto"/>
          <p:cNvSpPr txBox="1"/>
          <p:nvPr/>
        </p:nvSpPr>
        <p:spPr>
          <a:xfrm>
            <a:off x="1303900" y="155679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Plan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establece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catro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retos turísticos e un transversal: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56370" y="2816081"/>
            <a:ext cx="151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Gobernanza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970507" y="2152197"/>
            <a:ext cx="1636770" cy="1636770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3926914" y="2779171"/>
            <a:ext cx="1709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Descentralización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434172" y="2791624"/>
            <a:ext cx="185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Desestaciona-lización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691869" y="3300769"/>
            <a:ext cx="1512168" cy="1512168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2627784" y="3871152"/>
            <a:ext cx="1666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5283004" y="3300769"/>
            <a:ext cx="1512168" cy="1512168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5369476" y="3871152"/>
            <a:ext cx="151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1979712" y="2292933"/>
            <a:ext cx="418433" cy="418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CuadroTexto 41"/>
          <p:cNvSpPr txBox="1"/>
          <p:nvPr/>
        </p:nvSpPr>
        <p:spPr>
          <a:xfrm>
            <a:off x="1990553" y="221630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a</a:t>
            </a:r>
            <a:endParaRPr lang="es-ES" sz="2800" b="1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4571999" y="2292933"/>
            <a:ext cx="418433" cy="418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/>
          <p:cNvSpPr txBox="1"/>
          <p:nvPr/>
        </p:nvSpPr>
        <p:spPr>
          <a:xfrm>
            <a:off x="4587168" y="225176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b</a:t>
            </a:r>
            <a:endParaRPr lang="es-ES" sz="2800" b="1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124417" y="2291006"/>
            <a:ext cx="418433" cy="418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7162169" y="221437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sz="2800" b="1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3211160" y="3421963"/>
            <a:ext cx="418433" cy="418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/>
          <p:cNvSpPr txBox="1"/>
          <p:nvPr/>
        </p:nvSpPr>
        <p:spPr>
          <a:xfrm>
            <a:off x="3208356" y="3367137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d</a:t>
            </a:r>
            <a:endParaRPr lang="es-ES" sz="2800" b="1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5807685" y="3421963"/>
            <a:ext cx="418433" cy="418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/>
          <p:cNvSpPr txBox="1"/>
          <p:nvPr/>
        </p:nvSpPr>
        <p:spPr>
          <a:xfrm>
            <a:off x="5834024" y="333197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</a:rPr>
              <a:t>e</a:t>
            </a:r>
            <a:endParaRPr lang="es-ES" sz="2800" b="1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GOBERNANZA</a:t>
            </a:r>
            <a:endParaRPr lang="es-ES" sz="24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4 CuadroTexto"/>
          <p:cNvSpPr txBox="1"/>
          <p:nvPr/>
        </p:nvSpPr>
        <p:spPr>
          <a:xfrm>
            <a:off x="1763689" y="2239572"/>
            <a:ext cx="6663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Replanificar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modelo turístico de Santiago para lograr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nova forma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eficaz a través da coordinación real de todos 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axentes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clave con competencias sobre o turismo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buscando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modelo a longo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prazo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esquecer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os criterios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rendibilidade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Trátase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desenvolver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planificación turística para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coordinada entre Concello de Santiago, Xunta de Galicia e Consorcio de Santiago,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deixar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ter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achegas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Igrexa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o sector privado e a propia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gobernanza será esencial na posta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funcionamento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dos programas de actuación que se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desenvolvan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o impulso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actividade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turística.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Débese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aproveitar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Consello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Municipal de Turismo, para garantir a cooperación público-privada e entre os diferentes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axentes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1396673" y="16221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GOBERNANZA: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07704" y="2132856"/>
            <a:ext cx="6336704" cy="3888432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2339752" y="2498778"/>
            <a:ext cx="56918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canles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comunicación estables 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duradeiras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outras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administracións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canles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comunicación estables 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duradeiras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sector privado.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Foros turísticos por barrios.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Optimización do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funcionamento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Consello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Municipal de Turismo.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programa de consolidación de prescriptores.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47809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46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316234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31530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F992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267744" y="3764461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96921" y="37551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429281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96921" y="4283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89668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96921" y="48873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396673" y="16221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DESCENTRALIZACIÓN</a:t>
            </a:r>
            <a:endParaRPr lang="es-ES" sz="24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4 CuadroTexto"/>
          <p:cNvSpPr txBox="1"/>
          <p:nvPr/>
        </p:nvSpPr>
        <p:spPr>
          <a:xfrm>
            <a:off x="1763689" y="2239572"/>
            <a:ext cx="6552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Trátase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buscar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polos de atracción turística na procura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optimizada dos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fluxos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turísticos, en base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poder de atracción, da planificación a través das novas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tecnoloxías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tamén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novas formas de entender o turismo polos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viaxeiros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que buscan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experienciais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motivacionais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cargadas de vivencias.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Buscarase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trasladar os valores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identitarios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posicionamento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definen a Santiago como destino turístico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diferentes lugares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potenciando aspectos concretos que se deriven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marca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imaxinario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colectivo.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polos turísticos destacarán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súa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singularidade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diferenciación con respecto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recursos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tradicionais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améndoa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compostelá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b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29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DESCENTRALIZACIÓN: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07704" y="2132856"/>
            <a:ext cx="6336704" cy="3888432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2843808" y="2364078"/>
            <a:ext cx="5187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de rutas turísticas en base á posta en valor de recursos turísticos sitos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fóra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zona centro.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Rede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Localizacións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Alternativas: deslocalización de experiencias incorporando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espazos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dos barrios.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Plan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Sinalización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SCQi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Implementación do Plan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Sinalización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SCQi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físico e </a:t>
            </a:r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i="1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on</a:t>
            </a:r>
            <a:r>
              <a:rPr lang="es-ES" sz="1400" i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i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line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Estratexia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dixital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dirixida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á captación de turistas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Impulso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aplicación do Consorcio que permite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percorrer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virtualmente 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antiga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muralla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304833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30390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F992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267744" y="3650447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96921" y="3641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408636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96921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7344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96921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532569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96921" y="5316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6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b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64265" y="1916832"/>
            <a:ext cx="67687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No ano 2003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elaborouse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o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primeiro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Plan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Estratéxico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1600" dirty="0" smtClean="0">
                <a:latin typeface="Roboto Slab" pitchFamily="2" charset="0"/>
                <a:ea typeface="Roboto Slab" pitchFamily="2" charset="0"/>
              </a:rPr>
              <a:t>do 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Turismo de Santiago, que estivo en vigor ata o 2008. </a:t>
            </a:r>
            <a:endParaRPr lang="es-ES" sz="1600" dirty="0" smtClean="0">
              <a:latin typeface="Roboto Slab" pitchFamily="2" charset="0"/>
              <a:ea typeface="Roboto Slab" pitchFamily="2" charset="0"/>
            </a:endParaRPr>
          </a:p>
          <a:p>
            <a:endParaRPr lang="es-ES" sz="1600" dirty="0" smtClean="0">
              <a:latin typeface="Roboto Slab" pitchFamily="2" charset="0"/>
              <a:ea typeface="Roboto Slab" pitchFamily="2" charset="0"/>
            </a:endParaRPr>
          </a:p>
          <a:p>
            <a:r>
              <a:rPr lang="es-ES" sz="1600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No ano 2009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elaborouse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unha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actualización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deste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 plan </a:t>
            </a:r>
            <a:r>
              <a:rPr lang="es-ES" sz="1600" dirty="0" err="1">
                <a:latin typeface="Roboto Slab" pitchFamily="2" charset="0"/>
                <a:ea typeface="Roboto Slab" pitchFamily="2" charset="0"/>
              </a:rPr>
              <a:t>estratéxico</a:t>
            </a:r>
            <a:r>
              <a:rPr lang="es-ES" sz="1600" dirty="0">
                <a:latin typeface="Roboto Slab" pitchFamily="2" charset="0"/>
                <a:ea typeface="Roboto Slab" pitchFamily="2" charset="0"/>
              </a:rPr>
              <a:t>, definida para o periodo 2009-2015. </a:t>
            </a:r>
            <a:endParaRPr lang="es-ES" sz="1600" dirty="0" smtClean="0">
              <a:latin typeface="Roboto Slab" pitchFamily="2" charset="0"/>
              <a:ea typeface="Roboto Slab" pitchFamily="2" charset="0"/>
            </a:endParaRPr>
          </a:p>
          <a:p>
            <a:endParaRPr lang="es-ES" sz="1600" dirty="0" smtClean="0">
              <a:latin typeface="Roboto Slab" pitchFamily="2" charset="0"/>
              <a:ea typeface="Roboto Slab" pitchFamily="2" charset="0"/>
            </a:endParaRPr>
          </a:p>
          <a:p>
            <a:endParaRPr lang="es-ES" sz="1600" dirty="0" smtClean="0">
              <a:latin typeface="Roboto Slab" pitchFamily="2" charset="0"/>
              <a:ea typeface="Roboto Slab" pitchFamily="2" charset="0"/>
            </a:endParaRP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O SEGUNDO PLAN ESTRATÉXICO </a:t>
            </a: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DO TURISMO DE SANTIAGO </a:t>
            </a: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DEFINIRÁ OS PRINCIPAIS </a:t>
            </a: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OBXECTIVOS E ESTRATEXIAS </a:t>
            </a: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NO ÁMBITO TURÍSTICO ATA</a:t>
            </a:r>
          </a:p>
          <a:p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</a:rPr>
              <a:t>O ANO 2022. </a:t>
            </a:r>
            <a:endParaRPr lang="es-ES" sz="1600" dirty="0">
              <a:solidFill>
                <a:srgbClr val="DF992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8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ANTECEDENTES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1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+mj-lt"/>
              <a:ea typeface="Roboto Slab" pitchFamily="2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04551"/>
            <a:ext cx="3487752" cy="2915760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1403648" y="3573016"/>
            <a:ext cx="337974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403648" y="5301208"/>
            <a:ext cx="337974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7384945" y="3429000"/>
            <a:ext cx="648072" cy="648072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</a:t>
            </a:r>
            <a:endParaRPr lang="es-ES" sz="24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4 CuadroTexto"/>
          <p:cNvSpPr txBox="1"/>
          <p:nvPr/>
        </p:nvSpPr>
        <p:spPr>
          <a:xfrm>
            <a:off x="1763689" y="2239572"/>
            <a:ext cx="66631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marcada polarización entre a ocupación turística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tempada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alta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tempada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 Santiago, así como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estancia media dos visitantes, é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problemática grave que debe ser abordada con decisión.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obxectivo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é aumentar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rendibilidade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turismo en Santiago a través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consumo por visitante, a selección dos segmentos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prioritarios para o modelo de turismo que se pretende impulsar e lograr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permanencia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longo de todo o ano.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Trátase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reto que contempla un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número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Plan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se trata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problemática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moi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importante que afecta tanto á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rendabilidade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empresas do sector como as dificultades para consolidar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emprego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fixo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o actual, caracterizado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discontinuidade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339752" y="2426208"/>
            <a:ext cx="56918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Turismo urbano: creación da experiencia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Urban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SCQ.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Santiago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Slow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Travel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deseño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novas experiencias turísticas para Santiago como Destino Urbano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Slow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Compostela Literaria: creación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producto turístico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redor das grandes figuras literarias galegas.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Compostela Romántica: impulso de Santiago como destino romántico.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Santiago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Woman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Friendly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potenciación turística 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proxecto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Compostela Territorio das Mulleres.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do Turismo de Compras.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82688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8175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F992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267744" y="342900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96921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408636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96921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7344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96921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532569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96921" y="5316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6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0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2744153" y="2276872"/>
            <a:ext cx="55294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Continuación da promoción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conxunta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Patrimonio.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Turismo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MICE: potenciación do Santiago de Compostela Bureau 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traves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creación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Mesa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Traballo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Turismo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Mice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programación cultural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conxunta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anual coa colaboración público-público e público-privado.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dos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seus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elementos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patrimoniais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 Concello de Santiago.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Optimización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das infraestructuras 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Atención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Peregrino na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produtos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carácter cultural e histórico en Santiago.</a:t>
            </a:r>
          </a:p>
        </p:txBody>
      </p:sp>
      <p:sp>
        <p:nvSpPr>
          <p:cNvPr id="4" name="Elipse 3"/>
          <p:cNvSpPr/>
          <p:nvPr/>
        </p:nvSpPr>
        <p:spPr>
          <a:xfrm>
            <a:off x="2267744" y="228616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2768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7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71821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8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267744" y="332098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300285" y="3339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9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399054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31531" y="39905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10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0863" y="469818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49583" y="46844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5302289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41776" y="53022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12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33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2744153" y="2354786"/>
            <a:ext cx="5529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Compostela Gastronómica.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grupo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Cociñeiros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Compostela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dos eventos gastronómicos.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Priority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Cathedral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app Peregrino en Compostela.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Implantación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 figura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Embaixadores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Cidadáns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Consolidación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selo SICTED na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Organización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Creatrips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durante os meses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novembro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febreiro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28616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2267744" y="271752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2267744" y="314783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2267744" y="358230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41776" y="35730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16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01435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41776" y="40050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17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444640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41776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18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41776" y="22768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241776" y="2708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241776" y="31409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267744" y="489932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2241776" y="48900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19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2267744" y="533736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241776" y="53280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20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DESESTACIONALIZACIÓN: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4 CuadroTexto"/>
          <p:cNvSpPr txBox="1"/>
          <p:nvPr/>
        </p:nvSpPr>
        <p:spPr>
          <a:xfrm>
            <a:off x="2744153" y="2354786"/>
            <a:ext cx="52842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Deseño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novas campañas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promoción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conxunta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turismo + gastronomía + comercio + ocio + cultura,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incluindo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accións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on</a:t>
            </a:r>
            <a:r>
              <a:rPr lang="es-ES" sz="1400" i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line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Asistencia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feiras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turísticas, ademáis de realización de workshops centrados en segmentos de público 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especializados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Renovación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páxina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web e da app de Turismo de Santiago.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Definición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plan 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estratexico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comunicación </a:t>
            </a:r>
            <a:r>
              <a:rPr lang="es-ES" sz="1400" i="1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on</a:t>
            </a:r>
            <a:r>
              <a:rPr lang="es-ES" sz="1400" i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line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Definición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campañas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trimestrais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captación de público segmentado,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baseadas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 diferentes tipos 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produto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35817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2267744" y="444640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41776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41776" y="23488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2267744" y="489932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2241776" y="48900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2267744" y="321762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2241776" y="32083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22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2267744" y="4042719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2241776" y="40334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23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35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24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4 CuadroTexto"/>
          <p:cNvSpPr txBox="1"/>
          <p:nvPr/>
        </p:nvSpPr>
        <p:spPr>
          <a:xfrm>
            <a:off x="1763689" y="2239572"/>
            <a:ext cx="66631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Definición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modelo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 sustentable social, económica e medioambientalmente.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eido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social é fundamental lograr un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entendemento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entre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veciñanza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visitantes, anticipándose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posibles casos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turismofobia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podan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xurdir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eido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económico,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débese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garantir a distribución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rendabilidade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 por toda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que os beneficios do turismo repercutan en todo o Concello e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súa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sociedade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eido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medioambiental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 patrimonial,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débese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asegurar a conservación dos recursos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endóxenos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fomentar e garantir un uso racional e responsable dos recursos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vulnerables e fomentar 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criterios de equilibrio territorial.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36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339752" y="2426208"/>
            <a:ext cx="56918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Adaptación de políticas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medioambientais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converterse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Verde Europea.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Posta en valor da contorna verde santiaguesa.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Promoción especializada de Santiago como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verde.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mobilidade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sustentable entre os visitantes.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Potenciación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intermobilidade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Medición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carga dos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principais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recursos.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Establecemento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mecanismos de control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capacidade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carga.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9969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F992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267744" y="350100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96921" y="3491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394234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96921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37439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96921" y="4365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480644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96921" y="4797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6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267744" y="524778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2296921" y="52384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7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ACTUACIÓNS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735007" y="2426208"/>
            <a:ext cx="54373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GreenCity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implantación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programa de control da utilización dos recursos (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enerxía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auga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) no sector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hostaleiro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Consolidación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programa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Santiauga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 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 decálogo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orientacións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que as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visitantes respeten 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xeito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vida da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veciñanza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Vixilancia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das faltas de 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respecto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 decoro cometidas por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visitantes.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Apertura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debate coa administración competente en gravámenes turísticos sobre 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idoneidade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implantación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taxa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 por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pernoctacións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Implantación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gravamen para as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excursionistas.</a:t>
            </a: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8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9969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9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267744" y="350100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38412" y="3491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10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415837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2267744" y="480644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2267744" y="558924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2238412" y="41583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238412" y="47925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12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238412" y="55799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</a:t>
            </a: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4 CuadroTexto"/>
          <p:cNvSpPr txBox="1"/>
          <p:nvPr/>
        </p:nvSpPr>
        <p:spPr>
          <a:xfrm>
            <a:off x="1763689" y="2239572"/>
            <a:ext cx="6663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Histórica leva anos vendo decrecer 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número de habitantes por diferentes motivos que se suman: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envellecemento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déficit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 comparación con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outros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barrios do Concello, problemas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aparcamento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…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Entre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motivos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tamén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inclúe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fenómeno turístico, que polo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dinamismo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 as novas formas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aloxamento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fomenta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residenciais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adiquen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á oferta turística.</a:t>
            </a:r>
          </a:p>
          <a:p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Neste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sentido,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dende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o ámbito turístico pode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facerse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serie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propostas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sobre un reto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vai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aló da propia dimensión turística,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se trata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problemática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require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impulso e coordinación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doutros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ámbitos con competencias directas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políticas do Casco Histórico,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urbano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PROPOSTAS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915816" y="2364078"/>
            <a:ext cx="532859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Campañas de concienciación social sobre o uso inadecuado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privadas como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turísticas.</a:t>
            </a:r>
          </a:p>
          <a:p>
            <a:pPr marL="457200" indent="-457200">
              <a:buAutoNum type="arabicPeriod"/>
            </a:pPr>
            <a:endParaRPr lang="es-ES" sz="105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Delimitación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acotamento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exclusión da oferta turística ilegal.</a:t>
            </a:r>
          </a:p>
          <a:p>
            <a:pPr marL="457200" indent="-457200">
              <a:buAutoNum type="arabicPeriod"/>
            </a:pPr>
            <a:endParaRPr lang="es-ES" sz="105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Acordos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coas plataformas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aloxamentos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turísticos.</a:t>
            </a:r>
          </a:p>
          <a:p>
            <a:pPr marL="457200" indent="-457200">
              <a:buAutoNum type="arabicPeriod"/>
            </a:pPr>
            <a:endParaRPr lang="es-ES" sz="11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Creación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corpo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inspección municipal ligado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uso que se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lle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está a dar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ás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Incentivos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ás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cambien 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súa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residencia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Casco Histórico.</a:t>
            </a:r>
          </a:p>
          <a:p>
            <a:pPr marL="457200" indent="-457200">
              <a:buAutoNum type="arabicPeriod"/>
            </a:pPr>
            <a:endParaRPr lang="es-ES" sz="105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Dotación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Casco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Histórico de fibra óptica.</a:t>
            </a:r>
          </a:p>
          <a:p>
            <a:pPr marL="457200" indent="-457200">
              <a:buAutoNum type="arabicPeriod"/>
            </a:pPr>
            <a:endParaRPr lang="es-ES" sz="105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Medidas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dirixidas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accesibilidade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das infraestructuras.</a:t>
            </a:r>
          </a:p>
          <a:p>
            <a:pPr marL="457200" indent="-457200">
              <a:buAutoNum type="arabicPeriod"/>
            </a:pPr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9969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DF992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2267744" y="350100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96921" y="3491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394234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296921" y="3933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4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267744" y="459042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296921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5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267744" y="514790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296921" y="51386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6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2267744" y="5589240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2296921" y="55799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7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cto 13"/>
          <p:cNvCxnSpPr>
            <a:stCxn id="7" idx="0"/>
            <a:endCxn id="12" idx="2"/>
          </p:cNvCxnSpPr>
          <p:nvPr/>
        </p:nvCxnSpPr>
        <p:spPr>
          <a:xfrm>
            <a:off x="1574141" y="2050978"/>
            <a:ext cx="0" cy="2635742"/>
          </a:xfrm>
          <a:prstGeom prst="line">
            <a:avLst/>
          </a:prstGeom>
          <a:ln>
            <a:solidFill>
              <a:srgbClr val="DF992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918069" y="2071681"/>
            <a:ext cx="64253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principal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finalidade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plan é 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dotar á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dunha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guía de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traballo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consolidar a Santiago 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como un destino turístico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sostible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600" dirty="0" smtClean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 Plan, elaborado a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partires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proceso participativo con importante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presenza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sector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nas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mesas de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traballo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enquisas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persoalizadas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establece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serie de retos para a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 ámbito turístico.</a:t>
            </a:r>
          </a:p>
          <a:p>
            <a:endParaRPr lang="es-ES" sz="1600" dirty="0" smtClean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 consecución dos retos establecidos no Plan precisa da 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colaboración e do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traballo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conxunto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entre todas as entidades, públicas e privadas, que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teñen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relación </a:t>
            </a:r>
            <a:r>
              <a:rPr lang="es-ES" sz="1600" dirty="0" err="1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</a:t>
            </a:r>
            <a:r>
              <a:rPr lang="es-ES" sz="16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sector turístico 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Santiago.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 smtClean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FINALIDADE DO PLAN</a:t>
            </a:r>
            <a:endParaRPr lang="es-ES" sz="3200" b="1" dirty="0">
              <a:solidFill>
                <a:srgbClr val="DF992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362251" y="2050978"/>
            <a:ext cx="423779" cy="423779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02" y="2138063"/>
            <a:ext cx="264078" cy="24960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362251" y="3053883"/>
            <a:ext cx="423779" cy="423779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02" y="3140968"/>
            <a:ext cx="264078" cy="24960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362251" y="4350027"/>
            <a:ext cx="423779" cy="423779"/>
          </a:xfrm>
          <a:prstGeom prst="ellipse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02" y="4437112"/>
            <a:ext cx="264078" cy="249608"/>
          </a:xfrm>
          <a:prstGeom prst="rect">
            <a:avLst/>
          </a:prstGeom>
        </p:spPr>
      </p:pic>
      <p:sp>
        <p:nvSpPr>
          <p:cNvPr id="13" name="3 CuadroTexto"/>
          <p:cNvSpPr txBox="1"/>
          <p:nvPr/>
        </p:nvSpPr>
        <p:spPr>
          <a:xfrm>
            <a:off x="467544" y="-24591"/>
            <a:ext cx="71584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>
                <a:solidFill>
                  <a:schemeClr val="bg1">
                    <a:lumMod val="8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1907704" y="2132856"/>
            <a:ext cx="6336704" cy="4032448"/>
          </a:xfrm>
          <a:prstGeom prst="roundRect">
            <a:avLst>
              <a:gd name="adj" fmla="val 7161"/>
            </a:avLst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40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RETOS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230216" y="373473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XENTRIFICACIÓN: </a:t>
            </a:r>
            <a:r>
              <a:rPr lang="es-ES" sz="2400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PROPOSTAS</a:t>
            </a:r>
            <a:endParaRPr lang="es-ES" sz="2400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2843808" y="2426208"/>
            <a:ext cx="5583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Dotación de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máis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liñas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paradas de transporte público na </a:t>
            </a:r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coroa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do Casco Histórico.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Xeración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alternativas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mobilidade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os residentes.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Implementación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novo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PMUS de Santiago.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Mobilidade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eléctrica dos vehículos de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no Casco Histórico.</a:t>
            </a:r>
          </a:p>
          <a:p>
            <a:endParaRPr lang="es-ES" sz="14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Optimización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uso dos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aparcadoiros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 </a:t>
            </a:r>
            <a:r>
              <a:rPr lang="es-ES" sz="14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vantaxes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para residentes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endParaRPr lang="es-ES" sz="1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Captación </a:t>
            </a:r>
            <a:r>
              <a:rPr lang="es-ES" sz="1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talento profesional residente no Casco Histórico.</a:t>
            </a:r>
          </a:p>
        </p:txBody>
      </p:sp>
      <p:sp>
        <p:nvSpPr>
          <p:cNvPr id="4" name="Elipse 3"/>
          <p:cNvSpPr/>
          <p:nvPr/>
        </p:nvSpPr>
        <p:spPr>
          <a:xfrm>
            <a:off x="2267744" y="236407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96921" y="2354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8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267744" y="29969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296921" y="298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9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267744" y="350100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2238412" y="349171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10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67744" y="394234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2267744" y="437439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/>
          <p:cNvSpPr/>
          <p:nvPr/>
        </p:nvSpPr>
        <p:spPr>
          <a:xfrm>
            <a:off x="2267744" y="480644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2238412" y="39377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11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238412" y="4388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12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2238412" y="47971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DF9920"/>
                </a:solidFill>
              </a:rPr>
              <a:t>13</a:t>
            </a:r>
            <a:endParaRPr lang="es-ES" dirty="0">
              <a:solidFill>
                <a:srgbClr val="DF992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96673" y="164684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</a:t>
            </a:r>
            <a:endParaRPr lang="es-E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9682" r="23766"/>
          <a:stretch/>
        </p:blipFill>
        <p:spPr>
          <a:xfrm>
            <a:off x="0" y="0"/>
            <a:ext cx="9180512" cy="686674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3569" y="21761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PLAN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706987" cy="1152128"/>
          </a:xfrm>
          <a:prstGeom prst="rect">
            <a:avLst/>
          </a:prstGeom>
        </p:spPr>
      </p:pic>
      <p:sp>
        <p:nvSpPr>
          <p:cNvPr id="7" name="4 CuadroTexto"/>
          <p:cNvSpPr txBox="1"/>
          <p:nvPr/>
        </p:nvSpPr>
        <p:spPr>
          <a:xfrm>
            <a:off x="1331640" y="6047710"/>
            <a:ext cx="73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Febreiro</a:t>
            </a:r>
            <a:r>
              <a:rPr lang="es-ES" sz="1100" dirty="0" smtClean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2018</a:t>
            </a:r>
            <a:endParaRPr lang="es-ES" sz="1100" dirty="0">
              <a:solidFill>
                <a:schemeClr val="bg1">
                  <a:lumMod val="75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683569" y="529022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spc="300" smtClean="0">
                <a:solidFill>
                  <a:schemeClr val="bg1">
                    <a:lumMod val="75000"/>
                  </a:schemeClr>
                </a:solidFill>
                <a:latin typeface="+mj-lt"/>
                <a:ea typeface="Roboto Slab" pitchFamily="2" charset="0"/>
                <a:cs typeface="Calibri" panose="020F0502020204030204" pitchFamily="34" charset="0"/>
              </a:rPr>
              <a:t>Resumo executivo</a:t>
            </a:r>
            <a:endParaRPr lang="es-ES" sz="2000" i="1" spc="300" dirty="0" smtClean="0">
              <a:solidFill>
                <a:schemeClr val="bg1">
                  <a:lumMod val="75000"/>
                </a:schemeClr>
              </a:solidFill>
              <a:latin typeface="+mj-lt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79512" cy="6866749"/>
          </a:xfrm>
          <a:prstGeom prst="rect">
            <a:avLst/>
          </a:prstGeom>
          <a:solidFill>
            <a:srgbClr val="DF9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83569" y="4027261"/>
            <a:ext cx="3802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>
                <a:solidFill>
                  <a:schemeClr val="bg1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2017-2022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675857" y="262423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ESTRATÉXICO</a:t>
            </a:r>
          </a:p>
        </p:txBody>
      </p:sp>
      <p:sp>
        <p:nvSpPr>
          <p:cNvPr id="12" name="4 CuadroTexto"/>
          <p:cNvSpPr txBox="1"/>
          <p:nvPr/>
        </p:nvSpPr>
        <p:spPr>
          <a:xfrm>
            <a:off x="683569" y="307230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TURISMO </a:t>
            </a:r>
          </a:p>
        </p:txBody>
      </p:sp>
      <p:sp>
        <p:nvSpPr>
          <p:cNvPr id="13" name="4 CuadroTexto"/>
          <p:cNvSpPr txBox="1"/>
          <p:nvPr/>
        </p:nvSpPr>
        <p:spPr>
          <a:xfrm>
            <a:off x="683569" y="351383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SANTIAGO</a:t>
            </a:r>
          </a:p>
        </p:txBody>
      </p:sp>
    </p:spTree>
    <p:extLst>
      <p:ext uri="{BB962C8B-B14F-4D97-AF65-F5344CB8AC3E}">
        <p14:creationId xmlns:p14="http://schemas.microsoft.com/office/powerpoint/2010/main" val="33030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>
            <a:off x="2994297" y="3911216"/>
            <a:ext cx="0" cy="1534008"/>
          </a:xfrm>
          <a:prstGeom prst="line">
            <a:avLst/>
          </a:prstGeom>
          <a:ln>
            <a:solidFill>
              <a:srgbClr val="DF992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3" name="4 CuadroTexto"/>
          <p:cNvSpPr txBox="1"/>
          <p:nvPr/>
        </p:nvSpPr>
        <p:spPr>
          <a:xfrm>
            <a:off x="880267" y="1755152"/>
            <a:ext cx="780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Empregouse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unha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metodoloxía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estructurada en cinco fases de </a:t>
            </a:r>
            <a:r>
              <a:rPr lang="es-ES" sz="16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traballo</a:t>
            </a:r>
            <a:r>
              <a:rPr lang="es-ES" sz="16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</a:t>
            </a:r>
          </a:p>
          <a:p>
            <a:endParaRPr lang="es-ES" sz="16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182532" y="2447244"/>
            <a:ext cx="795528" cy="795528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52355" y="3308731"/>
            <a:ext cx="1377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ANÁLISE DA SITUACIÓN INICIAL</a:t>
            </a:r>
            <a:endParaRPr lang="es-ES" sz="12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27873" y="2538115"/>
            <a:ext cx="130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Fase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43007" y="2719552"/>
            <a:ext cx="130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1</a:t>
            </a:r>
            <a:endParaRPr lang="es-ES" sz="28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2585815" y="2445072"/>
            <a:ext cx="795528" cy="795528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077820" y="3306559"/>
            <a:ext cx="1841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CONSULTA AO SECTOR </a:t>
            </a:r>
            <a:endParaRPr lang="es-ES" sz="12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331156" y="2535943"/>
            <a:ext cx="130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Fase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46290" y="2717380"/>
            <a:ext cx="130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2</a:t>
            </a:r>
            <a:endParaRPr lang="es-ES" sz="28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757703" y="3294399"/>
            <a:ext cx="1333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DIAGNOSE. DAFO</a:t>
            </a:r>
            <a:endParaRPr lang="es-ES" sz="12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5118977" y="3256734"/>
            <a:ext cx="1601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FORMULACIÓN ESTRATÉXICA</a:t>
            </a:r>
            <a:endParaRPr lang="es-ES" sz="12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770843" y="3279491"/>
            <a:ext cx="1511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S" sz="1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CONCLUSIÓNS</a:t>
            </a:r>
            <a:endParaRPr lang="es-ES" sz="12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3972622" y="2445072"/>
            <a:ext cx="795528" cy="795528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3717963" y="2535943"/>
            <a:ext cx="130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Fase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3733097" y="2717380"/>
            <a:ext cx="130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3</a:t>
            </a:r>
            <a:endParaRPr lang="es-ES" sz="28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5471605" y="2445072"/>
            <a:ext cx="795528" cy="795528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216946" y="2535943"/>
            <a:ext cx="130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Fase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5232080" y="2717380"/>
            <a:ext cx="130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4</a:t>
            </a:r>
            <a:endParaRPr lang="es-ES" sz="28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7025502" y="2445072"/>
            <a:ext cx="795528" cy="795528"/>
          </a:xfrm>
          <a:prstGeom prst="ellipse">
            <a:avLst/>
          </a:prstGeom>
          <a:solidFill>
            <a:srgbClr val="DF9920"/>
          </a:solidFill>
          <a:ln>
            <a:solidFill>
              <a:srgbClr val="DF99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6770843" y="2535943"/>
            <a:ext cx="130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Fase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6785977" y="2717380"/>
            <a:ext cx="130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5</a:t>
            </a:r>
            <a:endParaRPr lang="es-ES" sz="2800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6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63" y="2660918"/>
            <a:ext cx="451169" cy="302613"/>
          </a:xfrm>
          <a:prstGeom prst="rect">
            <a:avLst/>
          </a:prstGeom>
        </p:spPr>
      </p:pic>
      <p:pic>
        <p:nvPicPr>
          <p:cNvPr id="47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18" y="2660918"/>
            <a:ext cx="451169" cy="302613"/>
          </a:xfrm>
          <a:prstGeom prst="rect">
            <a:avLst/>
          </a:prstGeom>
        </p:spPr>
      </p:pic>
      <p:pic>
        <p:nvPicPr>
          <p:cNvPr id="48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0" y="2660918"/>
            <a:ext cx="451169" cy="302613"/>
          </a:xfrm>
          <a:prstGeom prst="rect">
            <a:avLst/>
          </a:prstGeom>
        </p:spPr>
      </p:pic>
      <p:pic>
        <p:nvPicPr>
          <p:cNvPr id="4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37" y="2660918"/>
            <a:ext cx="451169" cy="302613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950807" y="3839208"/>
            <a:ext cx="115498" cy="1154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2563431" y="466523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" sz="2800" b="1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8</a:t>
            </a:r>
            <a:r>
              <a:rPr lang="es-ES" sz="1600" i="1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Roboto Slab" pitchFamily="2" charset="0"/>
                <a:ea typeface="Roboto Slab" pitchFamily="2" charset="0"/>
              </a:rPr>
              <a:t>Entrevistas en </a:t>
            </a:r>
            <a:r>
              <a:rPr lang="es-ES" sz="1200" dirty="0" err="1">
                <a:latin typeface="Roboto Slab" pitchFamily="2" charset="0"/>
                <a:ea typeface="Roboto Slab" pitchFamily="2" charset="0"/>
              </a:rPr>
              <a:t>profundidade</a:t>
            </a:r>
            <a:endParaRPr lang="es-ES"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2592288" y="52132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" sz="1200" dirty="0" err="1">
                <a:latin typeface="Roboto Slab" pitchFamily="2" charset="0"/>
                <a:ea typeface="Roboto Slab" pitchFamily="2" charset="0"/>
              </a:rPr>
              <a:t>Enquisas</a:t>
            </a:r>
            <a:r>
              <a:rPr lang="es-ES" sz="12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1200" dirty="0" err="1">
                <a:latin typeface="Roboto Slab" pitchFamily="2" charset="0"/>
                <a:ea typeface="Roboto Slab" pitchFamily="2" charset="0"/>
              </a:rPr>
              <a:t>on</a:t>
            </a:r>
            <a:r>
              <a:rPr lang="es-ES" sz="1200" dirty="0">
                <a:latin typeface="Roboto Slab" pitchFamily="2" charset="0"/>
                <a:ea typeface="Roboto Slab" pitchFamily="2" charset="0"/>
              </a:rPr>
              <a:t> line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2563055" y="4293096"/>
            <a:ext cx="4141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6</a:t>
            </a:r>
            <a:r>
              <a:rPr lang="es-ES" sz="1600" i="1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200" dirty="0" err="1">
                <a:latin typeface="Roboto Slab" pitchFamily="2" charset="0"/>
                <a:ea typeface="Roboto Slab" pitchFamily="2" charset="0"/>
              </a:rPr>
              <a:t>Comisións</a:t>
            </a:r>
            <a:r>
              <a:rPr lang="es-ES" sz="1200" dirty="0">
                <a:latin typeface="Roboto Slab" pitchFamily="2" charset="0"/>
                <a:ea typeface="Roboto Slab" pitchFamily="2" charset="0"/>
              </a:rPr>
              <a:t> de </a:t>
            </a:r>
            <a:r>
              <a:rPr lang="es-ES" sz="1200" dirty="0" err="1">
                <a:latin typeface="Roboto Slab" pitchFamily="2" charset="0"/>
                <a:ea typeface="Roboto Slab" pitchFamily="2" charset="0"/>
              </a:rPr>
              <a:t>traballo</a:t>
            </a:r>
            <a:r>
              <a:rPr lang="es-ES" sz="1200" dirty="0">
                <a:latin typeface="Roboto Slab" pitchFamily="2" charset="0"/>
                <a:ea typeface="Roboto Slab" pitchFamily="2" charset="0"/>
              </a:rPr>
              <a:t> temáticas</a:t>
            </a:r>
          </a:p>
        </p:txBody>
      </p:sp>
      <p:sp>
        <p:nvSpPr>
          <p:cNvPr id="62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METODOLOXÍA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63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Imagen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61" y="3636550"/>
            <a:ext cx="2218681" cy="24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036818"/>
            <a:ext cx="7236296" cy="4821182"/>
          </a:xfrm>
          <a:prstGeom prst="rect">
            <a:avLst/>
          </a:prstGeom>
        </p:spPr>
      </p:pic>
      <p:sp>
        <p:nvSpPr>
          <p:cNvPr id="13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4 CuadroTexto"/>
          <p:cNvSpPr txBox="1"/>
          <p:nvPr/>
        </p:nvSpPr>
        <p:spPr>
          <a:xfrm>
            <a:off x="1430095" y="2256894"/>
            <a:ext cx="6310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Atomización 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turísticas no Casco Histórico.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Falta de infraestructuras básicas no Casco Histórico.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Escasa diversificación da oferta e dependencia abusiva do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Camiño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Santiago e da Catedral.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Mellorable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nivel de profesionalización dos actores que forman parte da oferta turística.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Feble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conectividade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interna: entre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AP9 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Cultura e centro.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Infrautilización e/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inactividade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temporal 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certos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recursos 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(museos, restauración,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aloxamento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…).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Perda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identidade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provocada polo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desenvolvemento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dun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modelo de </a:t>
            </a:r>
            <a:r>
              <a:rPr lang="es-ES" sz="1400" i="1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fast</a:t>
            </a:r>
            <a:r>
              <a:rPr lang="es-ES" sz="1400" i="1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i="1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food</a:t>
            </a:r>
            <a:r>
              <a:rPr lang="es-ES" sz="1400" i="1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 de </a:t>
            </a:r>
            <a:r>
              <a:rPr lang="es-ES" sz="1400" i="1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souvenirs</a:t>
            </a:r>
            <a:r>
              <a:rPr lang="es-ES" sz="1400" i="1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que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homoxeneiza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oferta.</a:t>
            </a: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DEBILIDADES</a:t>
            </a:r>
            <a:r>
              <a:rPr lang="es-ES" sz="2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OFERTA TURÍSTICA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0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036818"/>
            <a:ext cx="7236296" cy="4821182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DEBILIDADES</a:t>
            </a:r>
            <a:r>
              <a:rPr lang="es-ES" sz="2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DEMANDA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TURÍSTICA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310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Imaxe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percibida de Santiago demasiado vinculada a destino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relixioso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pouco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consolidada como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Patrimonio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Humanidade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Acusada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estacionalidade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demanda.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Falta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estudos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precisos sobre a demanda e perfil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viaxeiras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que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chegan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Santiago diferenciando entre turistas, excursionistas e peregrinos.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Mellorable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nivel de segmentación e definición do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públio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obxectivo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estadía media dos turistas que pernoctan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Deficiente valoración sobre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sinalización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turística e 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aparcamentos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porcentaxe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persoas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viaxeiras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mercado doméstico en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tempada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Alta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porcentaxe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 excursionistas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só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visitar a Catedral 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súa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contorna.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Baixo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nivel de gasto medio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036818"/>
            <a:ext cx="7236296" cy="4821182"/>
          </a:xfrm>
          <a:prstGeom prst="rect">
            <a:avLst/>
          </a:prstGeom>
        </p:spPr>
      </p:pic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DEBILIDADES</a:t>
            </a:r>
            <a:r>
              <a:rPr lang="es-ES" sz="2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SUSTENTABILIDADE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5262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Alta concentración de visitantes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nun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lugar reducido e con alta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fraxilidade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patrimonial: a Catedral e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súa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contorna.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Xentrificación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: especulación coa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vivenda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que se destina a usos turísticos e non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residenciais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así como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locais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comerciais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alugar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Empego inestable e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reducida.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Falta de información sobre 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verdadeiro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impacto do turismo na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Despoboamento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progresivo do Casco Histórico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falta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básicos de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como fibra óptica, ascensores,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aparcamento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Redución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calidade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experiencia turística nos picos de afluencia.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Acusada masificación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nas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principais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zonas turísticas.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Deterioro de determinados monumentos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recursos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patrimoniais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debido á afluencia masiva de visitantes.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Empobrecemento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da experiencia do peregrino: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certo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rexeitamento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por parte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poboación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local,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servizo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deficiente por parte da hostelería, e longas colas para asistir á Misa do Peregrino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ou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recoller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a Compostela.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ES" sz="1400" dirty="0"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9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036818"/>
            <a:ext cx="7236296" cy="482118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63688" y="1599183"/>
            <a:ext cx="71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DEBILIDADES</a:t>
            </a:r>
            <a:r>
              <a:rPr lang="es-ES" sz="2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XESTIÓN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30095" y="2239572"/>
            <a:ext cx="6310257" cy="266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Falta de coordinación e comunicación entre os diferentes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axentes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implicados no destino: turísticos,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culturais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relixiosos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públicos, privados…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Mellorable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coordinación e comunicación dos medios de transporte aéreo e terrestre para favorecer 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conectividade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Dependencia das tarifas de AENA e das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axudas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públicas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para conseguir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conexións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, agravada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descoordinación e competencia entre os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aeroportos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galegos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Escasa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vontade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colaborativa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pola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maior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parte </a:t>
            </a:r>
            <a:r>
              <a:rPr lang="es-ES" sz="1400" dirty="0" smtClean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do 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sector privado á hora de implementar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proxectos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Orzamentos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municipais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limitados polo tamaño medio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Deficiente comunicación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actividade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 cultural da </a:t>
            </a:r>
            <a:r>
              <a:rPr lang="es-ES" sz="1400" dirty="0" err="1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cidade</a:t>
            </a:r>
            <a:r>
              <a:rPr lang="es-ES" sz="1400" dirty="0"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3 CuadroTexto"/>
          <p:cNvSpPr txBox="1"/>
          <p:nvPr/>
        </p:nvSpPr>
        <p:spPr>
          <a:xfrm>
            <a:off x="1268417" y="944706"/>
            <a:ext cx="715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DF9920"/>
                </a:solidFill>
                <a:latin typeface="Roboto Slab" pitchFamily="2" charset="0"/>
                <a:ea typeface="Roboto Slab" pitchFamily="2" charset="0"/>
                <a:cs typeface="Calibri" panose="020F0502020204030204" pitchFamily="34" charset="0"/>
              </a:rPr>
              <a:t>DAFO</a:t>
            </a:r>
            <a:endParaRPr lang="es-ES" sz="3200" b="1" dirty="0">
              <a:solidFill>
                <a:srgbClr val="DF9920"/>
              </a:solidFill>
              <a:latin typeface="Roboto Slab" pitchFamily="2" charset="0"/>
              <a:ea typeface="Roboto Slab" pitchFamily="2" charset="0"/>
              <a:cs typeface="Calibri" panose="020F050202020403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467545" y="-24591"/>
            <a:ext cx="1008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S" sz="115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1372037" y="1529481"/>
            <a:ext cx="7160403" cy="0"/>
          </a:xfrm>
          <a:prstGeom prst="line">
            <a:avLst/>
          </a:prstGeom>
          <a:ln>
            <a:solidFill>
              <a:srgbClr val="DF9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1430095" y="1708206"/>
            <a:ext cx="247635" cy="2476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6"/>
          <p:cNvSpPr>
            <a:spLocks noChangeAspect="1"/>
          </p:cNvSpPr>
          <p:nvPr/>
        </p:nvSpPr>
        <p:spPr>
          <a:xfrm>
            <a:off x="231140" y="183122"/>
            <a:ext cx="8661340" cy="643865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9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3672</Words>
  <Application>Microsoft Office PowerPoint</Application>
  <PresentationFormat>Presentación en pantalla (4:3)</PresentationFormat>
  <Paragraphs>609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Carregal</dc:creator>
  <cp:lastModifiedBy>beavillegas</cp:lastModifiedBy>
  <cp:revision>102</cp:revision>
  <cp:lastPrinted>2018-02-08T11:32:34Z</cp:lastPrinted>
  <dcterms:created xsi:type="dcterms:W3CDTF">2018-02-05T08:38:42Z</dcterms:created>
  <dcterms:modified xsi:type="dcterms:W3CDTF">2018-02-15T12:50:07Z</dcterms:modified>
</cp:coreProperties>
</file>